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81"/>
  </p:notesMasterIdLst>
  <p:sldIdLst>
    <p:sldId id="378" r:id="rId2"/>
    <p:sldId id="381" r:id="rId3"/>
    <p:sldId id="382" r:id="rId4"/>
    <p:sldId id="383" r:id="rId5"/>
    <p:sldId id="384" r:id="rId6"/>
    <p:sldId id="385" r:id="rId7"/>
    <p:sldId id="386" r:id="rId8"/>
    <p:sldId id="387" r:id="rId9"/>
    <p:sldId id="388" r:id="rId10"/>
    <p:sldId id="389" r:id="rId11"/>
    <p:sldId id="390" r:id="rId12"/>
    <p:sldId id="391" r:id="rId13"/>
    <p:sldId id="392" r:id="rId14"/>
    <p:sldId id="393" r:id="rId15"/>
    <p:sldId id="394" r:id="rId16"/>
    <p:sldId id="395" r:id="rId17"/>
    <p:sldId id="396" r:id="rId18"/>
    <p:sldId id="397" r:id="rId19"/>
    <p:sldId id="398" r:id="rId20"/>
    <p:sldId id="399" r:id="rId21"/>
    <p:sldId id="400" r:id="rId22"/>
    <p:sldId id="401" r:id="rId23"/>
    <p:sldId id="403" r:id="rId24"/>
    <p:sldId id="402" r:id="rId25"/>
    <p:sldId id="404" r:id="rId26"/>
    <p:sldId id="405" r:id="rId27"/>
    <p:sldId id="406" r:id="rId28"/>
    <p:sldId id="407" r:id="rId29"/>
    <p:sldId id="408" r:id="rId30"/>
    <p:sldId id="409" r:id="rId31"/>
    <p:sldId id="410" r:id="rId32"/>
    <p:sldId id="411" r:id="rId33"/>
    <p:sldId id="412" r:id="rId34"/>
    <p:sldId id="413" r:id="rId35"/>
    <p:sldId id="414" r:id="rId36"/>
    <p:sldId id="415" r:id="rId37"/>
    <p:sldId id="416" r:id="rId38"/>
    <p:sldId id="417" r:id="rId39"/>
    <p:sldId id="418" r:id="rId40"/>
    <p:sldId id="419" r:id="rId41"/>
    <p:sldId id="420" r:id="rId42"/>
    <p:sldId id="421" r:id="rId43"/>
    <p:sldId id="422" r:id="rId44"/>
    <p:sldId id="423" r:id="rId45"/>
    <p:sldId id="442" r:id="rId46"/>
    <p:sldId id="424" r:id="rId47"/>
    <p:sldId id="425" r:id="rId48"/>
    <p:sldId id="426" r:id="rId49"/>
    <p:sldId id="427" r:id="rId50"/>
    <p:sldId id="428" r:id="rId51"/>
    <p:sldId id="429" r:id="rId52"/>
    <p:sldId id="430" r:id="rId53"/>
    <p:sldId id="431" r:id="rId54"/>
    <p:sldId id="432" r:id="rId55"/>
    <p:sldId id="433" r:id="rId56"/>
    <p:sldId id="434" r:id="rId57"/>
    <p:sldId id="435" r:id="rId58"/>
    <p:sldId id="436" r:id="rId59"/>
    <p:sldId id="437" r:id="rId60"/>
    <p:sldId id="438" r:id="rId61"/>
    <p:sldId id="439" r:id="rId62"/>
    <p:sldId id="440" r:id="rId63"/>
    <p:sldId id="444" r:id="rId64"/>
    <p:sldId id="353" r:id="rId65"/>
    <p:sldId id="354" r:id="rId66"/>
    <p:sldId id="366" r:id="rId67"/>
    <p:sldId id="367" r:id="rId68"/>
    <p:sldId id="369" r:id="rId69"/>
    <p:sldId id="368" r:id="rId70"/>
    <p:sldId id="370" r:id="rId71"/>
    <p:sldId id="371" r:id="rId72"/>
    <p:sldId id="328" r:id="rId73"/>
    <p:sldId id="358" r:id="rId74"/>
    <p:sldId id="359" r:id="rId75"/>
    <p:sldId id="361" r:id="rId76"/>
    <p:sldId id="363" r:id="rId77"/>
    <p:sldId id="364" r:id="rId78"/>
    <p:sldId id="365" r:id="rId79"/>
    <p:sldId id="445" r:id="rId8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7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1" Type="http://schemas.openxmlformats.org/officeDocument/2006/relationships/notesMaster" Target="notesMasters/notesMaster1.xml"/><Relationship Id="rId82" Type="http://schemas.openxmlformats.org/officeDocument/2006/relationships/printerSettings" Target="printerSettings/printerSettings1.bin"/><Relationship Id="rId83" Type="http://schemas.openxmlformats.org/officeDocument/2006/relationships/presProps" Target="presProps.xml"/><Relationship Id="rId84" Type="http://schemas.openxmlformats.org/officeDocument/2006/relationships/viewProps" Target="viewProps.xml"/><Relationship Id="rId85" Type="http://schemas.openxmlformats.org/officeDocument/2006/relationships/theme" Target="theme/theme1.xml"/><Relationship Id="rId86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95F6224-3DAA-8C47-BBDE-7DC5E234C517}" type="datetime1">
              <a:rPr lang="en-US"/>
              <a:pPr>
                <a:defRPr/>
              </a:pPr>
              <a:t>24/03/16</a:t>
            </a:fld>
            <a:endParaRPr lang="es-ES_trad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ES_tradnl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s-ES_tradnl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044543C-A599-E942-A3AF-6D47A307C9BF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781457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ＭＳ Ｐゴシック" pitchFamily="-110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_tradnl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BF0086B-3ADC-7D4F-912F-4C286875DED7}" type="slidenum">
              <a:rPr lang="en-US" sz="1200"/>
              <a:pPr eaLnBrk="1" hangingPunct="1"/>
              <a:t>1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33352965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9466557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592762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592762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41258502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71600"/>
            <a:ext cx="4038600" cy="4495800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371600"/>
            <a:ext cx="4038600" cy="2171700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695700"/>
            <a:ext cx="4038600" cy="2171700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919247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4038600" cy="2171700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371600"/>
            <a:ext cx="4038600" cy="2171700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695700"/>
            <a:ext cx="4038600" cy="2171700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695700"/>
            <a:ext cx="4038600" cy="2171700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8391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37115213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56732263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00278999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07347730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71109918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62730989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47331007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AU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40755061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94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019800"/>
            <a:ext cx="434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pic>
        <p:nvPicPr>
          <p:cNvPr id="8" name="Picture 11" descr="UOsignature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248400"/>
            <a:ext cx="2514599" cy="462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6279776"/>
            <a:ext cx="1219200" cy="578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</p:sldLayoutIdLst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" charset="-128"/>
          <a:cs typeface="ＭＳ Ｐゴシック" pitchFamily="-1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" charset="-128"/>
          <a:cs typeface="ＭＳ Ｐゴシック" pitchFamily="-1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" charset="-128"/>
          <a:cs typeface="ＭＳ Ｐゴシック" pitchFamily="-1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" charset="-128"/>
          <a:cs typeface="ＭＳ Ｐゴシック" pitchFamily="-1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pitchFamily="-84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84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  <a:ea typeface="ＭＳ Ｐゴシック" pitchFamily="-84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ea typeface="ＭＳ Ｐゴシック" pitchFamily="-8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nsrc.org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src.org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Campus </a:t>
            </a:r>
            <a:r>
              <a:rPr lang="en-US" smtClean="0"/>
              <a:t>Network Design Workshop</a:t>
            </a:r>
            <a:endParaRPr lang="en-US" dirty="0"/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Layer 2 Engineering –</a:t>
            </a:r>
          </a:p>
          <a:p>
            <a:r>
              <a:rPr lang="en-US" dirty="0" smtClean="0"/>
              <a:t>Spanning Tree and VLANs</a:t>
            </a:r>
            <a:endParaRPr lang="en-US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762000" y="51816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000" dirty="0"/>
              <a:t>This document is a result of work by the Network Startup Resource Center (NSRC at http://</a:t>
            </a:r>
            <a:r>
              <a:rPr lang="en-US" sz="1000" u="sng" dirty="0">
                <a:hlinkClick r:id="rId3"/>
              </a:rPr>
              <a:t>www.nsrc.org</a:t>
            </a:r>
            <a:r>
              <a:rPr lang="en-US" sz="1000" dirty="0"/>
              <a:t>).  This document may be freely copied, modified, and otherwise re-used on the condition that any re-use acknowledge the NSRC as the original source.</a:t>
            </a:r>
            <a:endParaRPr lang="en-US" sz="1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Spanning Tree Protocol</a:t>
            </a:r>
          </a:p>
        </p:txBody>
      </p:sp>
      <p:sp>
        <p:nvSpPr>
          <p:cNvPr id="24578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Several flavors: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Traditional Spanning Tree (802.1d)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Rapid Spanning Tree or RSTP (802.1w)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Multiple Spanning Tree or MSTP (802.1s)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Traditional Spanning Tree (802.1d)</a:t>
            </a:r>
          </a:p>
        </p:txBody>
      </p:sp>
      <p:sp>
        <p:nvSpPr>
          <p:cNvPr id="51203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Switches exchange messages that allow them to compute the Spanning Tree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These messages are called BPDUs (Bridge Protocol Data Units)	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Two types of BPDUs:</a:t>
            </a:r>
          </a:p>
          <a:p>
            <a:pPr lvl="2"/>
            <a:r>
              <a:rPr lang="en-US">
                <a:latin typeface="Arial" charset="0"/>
                <a:ea typeface="ＭＳ Ｐゴシック" charset="0"/>
              </a:rPr>
              <a:t>Configuration</a:t>
            </a:r>
          </a:p>
          <a:p>
            <a:pPr lvl="2"/>
            <a:r>
              <a:rPr lang="en-US">
                <a:latin typeface="Arial" charset="0"/>
                <a:ea typeface="ＭＳ Ｐゴシック" charset="0"/>
              </a:rPr>
              <a:t>Topology Change Notification (TCN)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Traditional Spanning Tree (802.1d)</a:t>
            </a:r>
          </a:p>
        </p:txBody>
      </p:sp>
      <p:sp>
        <p:nvSpPr>
          <p:cNvPr id="52227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First Step: 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Decide on a point of reference: the </a:t>
            </a:r>
            <a:r>
              <a:rPr lang="en-US" b="1" i="1">
                <a:latin typeface="Arial" charset="0"/>
                <a:ea typeface="ＭＳ Ｐゴシック" charset="0"/>
              </a:rPr>
              <a:t>Root Bridge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The election process is based on the Bridge ID, which is composed of:</a:t>
            </a:r>
          </a:p>
          <a:p>
            <a:pPr lvl="2"/>
            <a:r>
              <a:rPr lang="en-US" u="sng">
                <a:latin typeface="Arial" charset="0"/>
                <a:ea typeface="ＭＳ Ｐゴシック" charset="0"/>
              </a:rPr>
              <a:t>The Bridge Priority</a:t>
            </a:r>
            <a:r>
              <a:rPr lang="en-US">
                <a:latin typeface="Arial" charset="0"/>
                <a:ea typeface="ＭＳ Ｐゴシック" charset="0"/>
              </a:rPr>
              <a:t>: A two-byte value that is configurable</a:t>
            </a:r>
          </a:p>
          <a:p>
            <a:pPr lvl="2"/>
            <a:r>
              <a:rPr lang="en-US" u="sng">
                <a:latin typeface="Arial" charset="0"/>
                <a:ea typeface="ＭＳ Ｐゴシック" charset="0"/>
              </a:rPr>
              <a:t>The MAC address</a:t>
            </a:r>
            <a:r>
              <a:rPr lang="en-US">
                <a:latin typeface="Arial" charset="0"/>
                <a:ea typeface="ＭＳ Ｐゴシック" charset="0"/>
              </a:rPr>
              <a:t>: A unique, hardcoded address that cannot be changed.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Root Bridge Selection (802.1d)</a:t>
            </a:r>
          </a:p>
        </p:txBody>
      </p:sp>
      <p:sp>
        <p:nvSpPr>
          <p:cNvPr id="53251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Each switch starts by sending out BPDUs with a Root Bridge ID equal to its own Bridge ID</a:t>
            </a:r>
          </a:p>
          <a:p>
            <a:pPr lvl="1"/>
            <a:r>
              <a:rPr lang="en-US" sz="2400" i="1">
                <a:latin typeface="Arial" charset="0"/>
                <a:ea typeface="ＭＳ Ｐゴシック" charset="0"/>
                <a:cs typeface="ＭＳ Ｐゴシック" charset="0"/>
              </a:rPr>
              <a:t>I am the root!</a:t>
            </a:r>
          </a:p>
          <a:p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Received BPDUs are analyzed to see if a </a:t>
            </a:r>
            <a:r>
              <a:rPr lang="en-US" sz="2800" u="sng">
                <a:latin typeface="Arial" charset="0"/>
                <a:ea typeface="ＭＳ Ｐゴシック" charset="0"/>
                <a:cs typeface="ＭＳ Ｐゴシック" charset="0"/>
              </a:rPr>
              <a:t>lower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Root Bridge ID is being announced</a:t>
            </a:r>
          </a:p>
          <a:p>
            <a:pPr lvl="1"/>
            <a:r>
              <a:rPr lang="en-US" sz="2400">
                <a:latin typeface="Arial" charset="0"/>
                <a:ea typeface="ＭＳ Ｐゴシック" charset="0"/>
              </a:rPr>
              <a:t>If so, each switch replaces the value of the advertised Root Bridge ID with this new lower ID</a:t>
            </a:r>
          </a:p>
          <a:p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Eventually, they all agree on who the Root Bridge is</a:t>
            </a: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Root Bridge Selection (802.1d)</a:t>
            </a:r>
          </a:p>
        </p:txBody>
      </p:sp>
      <p:sp>
        <p:nvSpPr>
          <p:cNvPr id="5" name="Rectangle 4"/>
          <p:cNvSpPr/>
          <p:nvPr/>
        </p:nvSpPr>
        <p:spPr>
          <a:xfrm>
            <a:off x="2133600" y="3429000"/>
            <a:ext cx="1371600" cy="3810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Switch B</a:t>
            </a:r>
          </a:p>
        </p:txBody>
      </p:sp>
      <p:sp>
        <p:nvSpPr>
          <p:cNvPr id="6" name="Rectangle 5"/>
          <p:cNvSpPr/>
          <p:nvPr/>
        </p:nvSpPr>
        <p:spPr>
          <a:xfrm>
            <a:off x="5257800" y="3429000"/>
            <a:ext cx="1447800" cy="3810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Switch C</a:t>
            </a:r>
          </a:p>
        </p:txBody>
      </p:sp>
      <p:sp>
        <p:nvSpPr>
          <p:cNvPr id="7" name="Rectangle 6"/>
          <p:cNvSpPr/>
          <p:nvPr/>
        </p:nvSpPr>
        <p:spPr>
          <a:xfrm>
            <a:off x="3657600" y="2057400"/>
            <a:ext cx="1371600" cy="3810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Switch A</a:t>
            </a:r>
          </a:p>
        </p:txBody>
      </p:sp>
      <p:cxnSp>
        <p:nvCxnSpPr>
          <p:cNvPr id="8" name="Straight Connector 7"/>
          <p:cNvCxnSpPr>
            <a:stCxn id="7" idx="1"/>
            <a:endCxn id="5" idx="0"/>
          </p:cNvCxnSpPr>
          <p:nvPr/>
        </p:nvCxnSpPr>
        <p:spPr>
          <a:xfrm rot="10800000" flipV="1">
            <a:off x="2819400" y="2247900"/>
            <a:ext cx="838200" cy="11811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7" idx="3"/>
            <a:endCxn id="6" idx="0"/>
          </p:cNvCxnSpPr>
          <p:nvPr/>
        </p:nvCxnSpPr>
        <p:spPr>
          <a:xfrm>
            <a:off x="5029200" y="2247900"/>
            <a:ext cx="952500" cy="11811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5" idx="3"/>
            <a:endCxn id="6" idx="1"/>
          </p:cNvCxnSpPr>
          <p:nvPr/>
        </p:nvCxnSpPr>
        <p:spPr>
          <a:xfrm>
            <a:off x="3505200" y="3619500"/>
            <a:ext cx="1752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680" name="TextBox 55"/>
          <p:cNvSpPr txBox="1">
            <a:spLocks noChangeArrowheads="1"/>
          </p:cNvSpPr>
          <p:nvPr/>
        </p:nvSpPr>
        <p:spPr bwMode="auto">
          <a:xfrm>
            <a:off x="3200400" y="1600200"/>
            <a:ext cx="24796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32768.0000000000AA</a:t>
            </a:r>
          </a:p>
        </p:txBody>
      </p:sp>
      <p:sp>
        <p:nvSpPr>
          <p:cNvPr id="28681" name="TextBox 56"/>
          <p:cNvSpPr txBox="1">
            <a:spLocks noChangeArrowheads="1"/>
          </p:cNvSpPr>
          <p:nvPr/>
        </p:nvSpPr>
        <p:spPr bwMode="auto">
          <a:xfrm>
            <a:off x="1295400" y="3962400"/>
            <a:ext cx="2482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32768.0000000000BB</a:t>
            </a:r>
          </a:p>
        </p:txBody>
      </p:sp>
      <p:sp>
        <p:nvSpPr>
          <p:cNvPr id="28682" name="TextBox 57"/>
          <p:cNvSpPr txBox="1">
            <a:spLocks noChangeArrowheads="1"/>
          </p:cNvSpPr>
          <p:nvPr/>
        </p:nvSpPr>
        <p:spPr bwMode="auto">
          <a:xfrm>
            <a:off x="5410200" y="3962400"/>
            <a:ext cx="2508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32768.0000000000CC</a:t>
            </a:r>
          </a:p>
        </p:txBody>
      </p:sp>
      <p:sp>
        <p:nvSpPr>
          <p:cNvPr id="28683" name="TextBox 58"/>
          <p:cNvSpPr txBox="1">
            <a:spLocks noChangeArrowheads="1"/>
          </p:cNvSpPr>
          <p:nvPr/>
        </p:nvSpPr>
        <p:spPr bwMode="auto">
          <a:xfrm>
            <a:off x="685800" y="4876800"/>
            <a:ext cx="38909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sz="1800"/>
              <a:t> All switches have the same priority.</a:t>
            </a:r>
          </a:p>
          <a:p>
            <a:pPr eaLnBrk="1" hangingPunct="1">
              <a:buFont typeface="Arial" charset="0"/>
              <a:buChar char="•"/>
            </a:pPr>
            <a:endParaRPr lang="en-US" sz="1800"/>
          </a:p>
          <a:p>
            <a:pPr eaLnBrk="1" hangingPunct="1">
              <a:buFont typeface="Arial" charset="0"/>
              <a:buChar char="•"/>
            </a:pPr>
            <a:r>
              <a:rPr lang="en-US" sz="1800"/>
              <a:t> Who is the elected root bridge?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Root Port Selection (802.1d)</a:t>
            </a:r>
          </a:p>
        </p:txBody>
      </p:sp>
      <p:sp>
        <p:nvSpPr>
          <p:cNvPr id="55299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Now each switch needs to figure out where it is in relation to the Root Bridge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Each switch needs to determine its </a:t>
            </a:r>
            <a:r>
              <a:rPr lang="en-US" b="1" i="1">
                <a:latin typeface="Arial" charset="0"/>
                <a:ea typeface="ＭＳ Ｐゴシック" charset="0"/>
              </a:rPr>
              <a:t>Root Port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The key is to find the port with the </a:t>
            </a:r>
            <a:r>
              <a:rPr lang="en-US" u="sng">
                <a:latin typeface="Arial" charset="0"/>
                <a:ea typeface="ＭＳ Ｐゴシック" charset="0"/>
              </a:rPr>
              <a:t>lowest</a:t>
            </a:r>
            <a:r>
              <a:rPr lang="en-US" b="1" i="1">
                <a:latin typeface="Arial" charset="0"/>
                <a:ea typeface="ＭＳ Ｐゴシック" charset="0"/>
              </a:rPr>
              <a:t> Root Path Cost</a:t>
            </a:r>
          </a:p>
          <a:p>
            <a:pPr lvl="2"/>
            <a:r>
              <a:rPr lang="en-US">
                <a:latin typeface="Arial" charset="0"/>
                <a:ea typeface="ＭＳ Ｐゴシック" charset="0"/>
              </a:rPr>
              <a:t>The cumulative cost of all the links leading to the Root Bridge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Root Port Selection (802.1d)</a:t>
            </a:r>
            <a:endParaRPr lang="en-US"/>
          </a:p>
        </p:txBody>
      </p:sp>
      <p:sp>
        <p:nvSpPr>
          <p:cNvPr id="30722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link on a switch has a </a:t>
            </a:r>
            <a:r>
              <a:rPr lang="en-US" b="1" i="1" dirty="0" smtClean="0"/>
              <a:t>Path Cost</a:t>
            </a:r>
          </a:p>
          <a:p>
            <a:pPr lvl="1"/>
            <a:r>
              <a:rPr lang="en-US" dirty="0" smtClean="0"/>
              <a:t>Inversely proportional to the link speed</a:t>
            </a:r>
          </a:p>
          <a:p>
            <a:pPr lvl="2"/>
            <a:r>
              <a:rPr lang="en-US" dirty="0" smtClean="0"/>
              <a:t>e.g. The faster the link, the lower the cost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71600" y="3733800"/>
          <a:ext cx="6096000" cy="193199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3713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Link Speed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STP Cost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3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10 Mbps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100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4522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100 Mbps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19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657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 Gbps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713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10 Gbps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Root Port Selection (802.1d)</a:t>
            </a:r>
          </a:p>
        </p:txBody>
      </p:sp>
      <p:sp>
        <p:nvSpPr>
          <p:cNvPr id="31746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>
                <a:latin typeface="Arial" charset="0"/>
                <a:ea typeface="ＭＳ Ｐゴシック" charset="0"/>
                <a:cs typeface="ＭＳ Ｐゴシック" charset="0"/>
              </a:rPr>
              <a:t>Root Path Cost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is the accumulation of a link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s Path Cost and the Path Costs learned from neighboring Switches.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It answers the question: </a:t>
            </a:r>
            <a:r>
              <a:rPr lang="en-US" i="1">
                <a:latin typeface="Arial" charset="0"/>
                <a:ea typeface="ＭＳ Ｐゴシック" charset="0"/>
              </a:rPr>
              <a:t>How much does it cost to reach the Root Bridge through this port?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Root Port Selection (802.1d)</a:t>
            </a:r>
          </a:p>
        </p:txBody>
      </p:sp>
      <p:sp>
        <p:nvSpPr>
          <p:cNvPr id="58371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Root Bridge sends out BPDUs with a Root Path Cost value of 0</a:t>
            </a:r>
          </a:p>
          <a:p>
            <a:pPr marL="514350" indent="-514350">
              <a:buFontTx/>
              <a:buAutoNum type="arabicPeriod"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Neighbor receives BPDU and adds port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'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 Path Cost to Root Path Cost received</a:t>
            </a:r>
          </a:p>
          <a:p>
            <a:pPr marL="514350" indent="-514350">
              <a:buFontTx/>
              <a:buAutoNum type="arabicPeriod"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Neighbor sends out BPDUs with new cumulative value as Root Path Cost</a:t>
            </a:r>
          </a:p>
          <a:p>
            <a:pPr marL="514350" indent="-514350">
              <a:buFontTx/>
              <a:buAutoNum type="arabicPeriod"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Other neighbors down the line keep adding in the same fashion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Root Port Selection (802.1d)</a:t>
            </a:r>
          </a:p>
        </p:txBody>
      </p:sp>
      <p:sp>
        <p:nvSpPr>
          <p:cNvPr id="33794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On each switch, the port where the lowest Root Path Cost was received becomes the </a:t>
            </a:r>
            <a:r>
              <a:rPr lang="en-US" b="1" i="1">
                <a:latin typeface="Arial" charset="0"/>
                <a:ea typeface="ＭＳ Ｐゴシック" charset="0"/>
                <a:cs typeface="ＭＳ Ｐゴシック" charset="0"/>
              </a:rPr>
              <a:t>Root Port</a:t>
            </a: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This is the port with the best path to the Root Bridge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Switching Loop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62000" y="2590800"/>
            <a:ext cx="1676400" cy="3810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Switch A</a:t>
            </a:r>
          </a:p>
        </p:txBody>
      </p:sp>
      <p:sp>
        <p:nvSpPr>
          <p:cNvPr id="5" name="Rectangle 4"/>
          <p:cNvSpPr/>
          <p:nvPr/>
        </p:nvSpPr>
        <p:spPr>
          <a:xfrm>
            <a:off x="3962400" y="2590800"/>
            <a:ext cx="1676400" cy="3810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Switch B</a:t>
            </a:r>
          </a:p>
        </p:txBody>
      </p:sp>
      <p:sp>
        <p:nvSpPr>
          <p:cNvPr id="6" name="Rectangle 5"/>
          <p:cNvSpPr/>
          <p:nvPr/>
        </p:nvSpPr>
        <p:spPr>
          <a:xfrm>
            <a:off x="2438400" y="3962400"/>
            <a:ext cx="1676400" cy="3810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Switch C</a:t>
            </a:r>
          </a:p>
        </p:txBody>
      </p:sp>
      <p:cxnSp>
        <p:nvCxnSpPr>
          <p:cNvPr id="8" name="Straight Connector 7"/>
          <p:cNvCxnSpPr>
            <a:endCxn id="4" idx="2"/>
          </p:cNvCxnSpPr>
          <p:nvPr/>
        </p:nvCxnSpPr>
        <p:spPr>
          <a:xfrm rot="10800000">
            <a:off x="1600200" y="2971800"/>
            <a:ext cx="1219200" cy="990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endCxn id="5" idx="2"/>
          </p:cNvCxnSpPr>
          <p:nvPr/>
        </p:nvCxnSpPr>
        <p:spPr>
          <a:xfrm flipV="1">
            <a:off x="3657600" y="2971800"/>
            <a:ext cx="1143000" cy="990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4" idx="3"/>
            <a:endCxn id="5" idx="1"/>
          </p:cNvCxnSpPr>
          <p:nvPr/>
        </p:nvCxnSpPr>
        <p:spPr>
          <a:xfrm>
            <a:off x="2438400" y="2781300"/>
            <a:ext cx="1524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392" name="TextBox 13"/>
          <p:cNvSpPr txBox="1">
            <a:spLocks noChangeArrowheads="1"/>
          </p:cNvSpPr>
          <p:nvPr/>
        </p:nvSpPr>
        <p:spPr bwMode="auto">
          <a:xfrm>
            <a:off x="5867400" y="2286000"/>
            <a:ext cx="28956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sz="1800"/>
              <a:t> When there is more than one path between two switches</a:t>
            </a:r>
          </a:p>
          <a:p>
            <a:pPr eaLnBrk="1" hangingPunct="1">
              <a:buFont typeface="Arial" charset="0"/>
              <a:buChar char="•"/>
            </a:pPr>
            <a:endParaRPr lang="en-US" sz="1800"/>
          </a:p>
          <a:p>
            <a:pPr eaLnBrk="1" hangingPunct="1">
              <a:buFont typeface="Arial" charset="0"/>
              <a:buChar char="•"/>
            </a:pPr>
            <a:r>
              <a:rPr lang="en-US" sz="1800"/>
              <a:t> What are the potential problems?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Root Port Selection (802.1d)</a:t>
            </a:r>
          </a:p>
        </p:txBody>
      </p:sp>
      <p:sp>
        <p:nvSpPr>
          <p:cNvPr id="5" name="Rectangle 4"/>
          <p:cNvSpPr/>
          <p:nvPr/>
        </p:nvSpPr>
        <p:spPr>
          <a:xfrm>
            <a:off x="2133600" y="3124200"/>
            <a:ext cx="1371600" cy="3810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Switch B</a:t>
            </a:r>
          </a:p>
        </p:txBody>
      </p:sp>
      <p:sp>
        <p:nvSpPr>
          <p:cNvPr id="6" name="Rectangle 5"/>
          <p:cNvSpPr/>
          <p:nvPr/>
        </p:nvSpPr>
        <p:spPr>
          <a:xfrm>
            <a:off x="5257800" y="3124200"/>
            <a:ext cx="1447800" cy="3810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Switch C</a:t>
            </a:r>
          </a:p>
        </p:txBody>
      </p:sp>
      <p:sp>
        <p:nvSpPr>
          <p:cNvPr id="7" name="Rectangle 6"/>
          <p:cNvSpPr/>
          <p:nvPr/>
        </p:nvSpPr>
        <p:spPr>
          <a:xfrm>
            <a:off x="3657600" y="1752600"/>
            <a:ext cx="1371600" cy="3810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Switch A</a:t>
            </a:r>
          </a:p>
        </p:txBody>
      </p:sp>
      <p:cxnSp>
        <p:nvCxnSpPr>
          <p:cNvPr id="8" name="Straight Connector 7"/>
          <p:cNvCxnSpPr>
            <a:stCxn id="7" idx="1"/>
            <a:endCxn id="5" idx="0"/>
          </p:cNvCxnSpPr>
          <p:nvPr/>
        </p:nvCxnSpPr>
        <p:spPr>
          <a:xfrm rot="10800000" flipV="1">
            <a:off x="2819400" y="1943100"/>
            <a:ext cx="838200" cy="11811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7" idx="3"/>
            <a:endCxn id="6" idx="0"/>
          </p:cNvCxnSpPr>
          <p:nvPr/>
        </p:nvCxnSpPr>
        <p:spPr>
          <a:xfrm>
            <a:off x="5029200" y="1943100"/>
            <a:ext cx="952500" cy="11811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5" idx="3"/>
            <a:endCxn id="6" idx="1"/>
          </p:cNvCxnSpPr>
          <p:nvPr/>
        </p:nvCxnSpPr>
        <p:spPr>
          <a:xfrm>
            <a:off x="3505200" y="3314700"/>
            <a:ext cx="1752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824" name="TextBox 46"/>
          <p:cNvSpPr txBox="1">
            <a:spLocks noChangeArrowheads="1"/>
          </p:cNvSpPr>
          <p:nvPr/>
        </p:nvSpPr>
        <p:spPr bwMode="auto">
          <a:xfrm>
            <a:off x="3200400" y="17526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1</a:t>
            </a:r>
          </a:p>
        </p:txBody>
      </p:sp>
      <p:sp>
        <p:nvSpPr>
          <p:cNvPr id="34825" name="TextBox 47"/>
          <p:cNvSpPr txBox="1">
            <a:spLocks noChangeArrowheads="1"/>
          </p:cNvSpPr>
          <p:nvPr/>
        </p:nvSpPr>
        <p:spPr bwMode="auto">
          <a:xfrm>
            <a:off x="5105400" y="17526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2</a:t>
            </a:r>
          </a:p>
        </p:txBody>
      </p:sp>
      <p:sp>
        <p:nvSpPr>
          <p:cNvPr id="34826" name="TextBox 48"/>
          <p:cNvSpPr txBox="1">
            <a:spLocks noChangeArrowheads="1"/>
          </p:cNvSpPr>
          <p:nvPr/>
        </p:nvSpPr>
        <p:spPr bwMode="auto">
          <a:xfrm>
            <a:off x="2514600" y="26670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1</a:t>
            </a:r>
          </a:p>
        </p:txBody>
      </p:sp>
      <p:sp>
        <p:nvSpPr>
          <p:cNvPr id="34827" name="TextBox 49"/>
          <p:cNvSpPr txBox="1">
            <a:spLocks noChangeArrowheads="1"/>
          </p:cNvSpPr>
          <p:nvPr/>
        </p:nvSpPr>
        <p:spPr bwMode="auto">
          <a:xfrm>
            <a:off x="6019800" y="26670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1</a:t>
            </a:r>
          </a:p>
        </p:txBody>
      </p:sp>
      <p:sp>
        <p:nvSpPr>
          <p:cNvPr id="34828" name="TextBox 50"/>
          <p:cNvSpPr txBox="1">
            <a:spLocks noChangeArrowheads="1"/>
          </p:cNvSpPr>
          <p:nvPr/>
        </p:nvSpPr>
        <p:spPr bwMode="auto">
          <a:xfrm>
            <a:off x="3505200" y="33528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2</a:t>
            </a:r>
          </a:p>
        </p:txBody>
      </p:sp>
      <p:sp>
        <p:nvSpPr>
          <p:cNvPr id="34829" name="TextBox 51"/>
          <p:cNvSpPr txBox="1">
            <a:spLocks noChangeArrowheads="1"/>
          </p:cNvSpPr>
          <p:nvPr/>
        </p:nvSpPr>
        <p:spPr bwMode="auto">
          <a:xfrm>
            <a:off x="4953000" y="33528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2</a:t>
            </a:r>
          </a:p>
        </p:txBody>
      </p:sp>
      <p:sp>
        <p:nvSpPr>
          <p:cNvPr id="34830" name="TextBox 52"/>
          <p:cNvSpPr txBox="1">
            <a:spLocks noChangeArrowheads="1"/>
          </p:cNvSpPr>
          <p:nvPr/>
        </p:nvSpPr>
        <p:spPr bwMode="auto">
          <a:xfrm>
            <a:off x="2057400" y="2209800"/>
            <a:ext cx="1050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Cost=19</a:t>
            </a:r>
          </a:p>
        </p:txBody>
      </p:sp>
      <p:sp>
        <p:nvSpPr>
          <p:cNvPr id="34831" name="TextBox 53"/>
          <p:cNvSpPr txBox="1">
            <a:spLocks noChangeArrowheads="1"/>
          </p:cNvSpPr>
          <p:nvPr/>
        </p:nvSpPr>
        <p:spPr bwMode="auto">
          <a:xfrm>
            <a:off x="5562600" y="2133600"/>
            <a:ext cx="1050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Cost=19</a:t>
            </a:r>
          </a:p>
        </p:txBody>
      </p:sp>
      <p:sp>
        <p:nvSpPr>
          <p:cNvPr id="34832" name="TextBox 54"/>
          <p:cNvSpPr txBox="1">
            <a:spLocks noChangeArrowheads="1"/>
          </p:cNvSpPr>
          <p:nvPr/>
        </p:nvSpPr>
        <p:spPr bwMode="auto">
          <a:xfrm>
            <a:off x="3810000" y="3657600"/>
            <a:ext cx="1050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Cost=19</a:t>
            </a:r>
          </a:p>
        </p:txBody>
      </p:sp>
      <p:sp>
        <p:nvSpPr>
          <p:cNvPr id="34833" name="TextBox 55"/>
          <p:cNvSpPr txBox="1">
            <a:spLocks noChangeArrowheads="1"/>
          </p:cNvSpPr>
          <p:nvPr/>
        </p:nvSpPr>
        <p:spPr bwMode="auto">
          <a:xfrm>
            <a:off x="3200400" y="1295400"/>
            <a:ext cx="24796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32768.0000000000AA</a:t>
            </a:r>
          </a:p>
        </p:txBody>
      </p:sp>
      <p:sp>
        <p:nvSpPr>
          <p:cNvPr id="34834" name="TextBox 56"/>
          <p:cNvSpPr txBox="1">
            <a:spLocks noChangeArrowheads="1"/>
          </p:cNvSpPr>
          <p:nvPr/>
        </p:nvSpPr>
        <p:spPr bwMode="auto">
          <a:xfrm>
            <a:off x="990600" y="3657600"/>
            <a:ext cx="2482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32768.0000000000BB</a:t>
            </a:r>
          </a:p>
        </p:txBody>
      </p:sp>
      <p:sp>
        <p:nvSpPr>
          <p:cNvPr id="34835" name="TextBox 57"/>
          <p:cNvSpPr txBox="1">
            <a:spLocks noChangeArrowheads="1"/>
          </p:cNvSpPr>
          <p:nvPr/>
        </p:nvSpPr>
        <p:spPr bwMode="auto">
          <a:xfrm>
            <a:off x="5486400" y="3657600"/>
            <a:ext cx="2508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32768.0000000000CC</a:t>
            </a:r>
          </a:p>
        </p:txBody>
      </p:sp>
      <p:sp>
        <p:nvSpPr>
          <p:cNvPr id="34836" name="TextBox 20"/>
          <p:cNvSpPr txBox="1">
            <a:spLocks noChangeArrowheads="1"/>
          </p:cNvSpPr>
          <p:nvPr/>
        </p:nvSpPr>
        <p:spPr bwMode="auto">
          <a:xfrm>
            <a:off x="1066800" y="4572000"/>
            <a:ext cx="55832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/>
              <a:t> What is the Path Cost on each Port?</a:t>
            </a:r>
          </a:p>
          <a:p>
            <a:pPr eaLnBrk="1" hangingPunct="1">
              <a:buFont typeface="Arial" charset="0"/>
              <a:buChar char="•"/>
            </a:pPr>
            <a:endParaRPr lang="en-US"/>
          </a:p>
          <a:p>
            <a:pPr eaLnBrk="1" hangingPunct="1">
              <a:buFont typeface="Arial" charset="0"/>
              <a:buChar char="•"/>
            </a:pPr>
            <a:r>
              <a:rPr lang="en-US"/>
              <a:t> What is the Root Port on each switch?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Root Port Selection (802.1d)</a:t>
            </a:r>
          </a:p>
        </p:txBody>
      </p:sp>
      <p:sp>
        <p:nvSpPr>
          <p:cNvPr id="5" name="Rectangle 4"/>
          <p:cNvSpPr/>
          <p:nvPr/>
        </p:nvSpPr>
        <p:spPr>
          <a:xfrm>
            <a:off x="2133600" y="3124200"/>
            <a:ext cx="1371600" cy="3810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Switch B</a:t>
            </a:r>
          </a:p>
        </p:txBody>
      </p:sp>
      <p:sp>
        <p:nvSpPr>
          <p:cNvPr id="6" name="Rectangle 5"/>
          <p:cNvSpPr/>
          <p:nvPr/>
        </p:nvSpPr>
        <p:spPr>
          <a:xfrm>
            <a:off x="5257800" y="3124200"/>
            <a:ext cx="1447800" cy="3810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Switch C</a:t>
            </a:r>
          </a:p>
        </p:txBody>
      </p:sp>
      <p:sp>
        <p:nvSpPr>
          <p:cNvPr id="7" name="Rectangle 6"/>
          <p:cNvSpPr/>
          <p:nvPr/>
        </p:nvSpPr>
        <p:spPr>
          <a:xfrm>
            <a:off x="3657600" y="1752600"/>
            <a:ext cx="1371600" cy="3810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Switch A</a:t>
            </a:r>
          </a:p>
        </p:txBody>
      </p:sp>
      <p:cxnSp>
        <p:nvCxnSpPr>
          <p:cNvPr id="8" name="Straight Connector 7"/>
          <p:cNvCxnSpPr>
            <a:stCxn id="7" idx="1"/>
            <a:endCxn id="5" idx="0"/>
          </p:cNvCxnSpPr>
          <p:nvPr/>
        </p:nvCxnSpPr>
        <p:spPr>
          <a:xfrm rot="10800000" flipV="1">
            <a:off x="2819400" y="1943100"/>
            <a:ext cx="838200" cy="11811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7" idx="3"/>
            <a:endCxn id="6" idx="0"/>
          </p:cNvCxnSpPr>
          <p:nvPr/>
        </p:nvCxnSpPr>
        <p:spPr>
          <a:xfrm>
            <a:off x="5029200" y="1943100"/>
            <a:ext cx="952500" cy="11811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5" idx="3"/>
            <a:endCxn id="6" idx="1"/>
          </p:cNvCxnSpPr>
          <p:nvPr/>
        </p:nvCxnSpPr>
        <p:spPr>
          <a:xfrm>
            <a:off x="3505200" y="3314700"/>
            <a:ext cx="1752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848" name="TextBox 46"/>
          <p:cNvSpPr txBox="1">
            <a:spLocks noChangeArrowheads="1"/>
          </p:cNvSpPr>
          <p:nvPr/>
        </p:nvSpPr>
        <p:spPr bwMode="auto">
          <a:xfrm>
            <a:off x="3200400" y="17526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5849" name="TextBox 47"/>
          <p:cNvSpPr txBox="1">
            <a:spLocks noChangeArrowheads="1"/>
          </p:cNvSpPr>
          <p:nvPr/>
        </p:nvSpPr>
        <p:spPr bwMode="auto">
          <a:xfrm>
            <a:off x="5105400" y="17526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2</a:t>
            </a:r>
          </a:p>
        </p:txBody>
      </p:sp>
      <p:sp>
        <p:nvSpPr>
          <p:cNvPr id="35850" name="TextBox 48"/>
          <p:cNvSpPr txBox="1">
            <a:spLocks noChangeArrowheads="1"/>
          </p:cNvSpPr>
          <p:nvPr/>
        </p:nvSpPr>
        <p:spPr bwMode="auto">
          <a:xfrm>
            <a:off x="2514600" y="26670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1</a:t>
            </a:r>
          </a:p>
        </p:txBody>
      </p:sp>
      <p:sp>
        <p:nvSpPr>
          <p:cNvPr id="35851" name="TextBox 49"/>
          <p:cNvSpPr txBox="1">
            <a:spLocks noChangeArrowheads="1"/>
          </p:cNvSpPr>
          <p:nvPr/>
        </p:nvSpPr>
        <p:spPr bwMode="auto">
          <a:xfrm>
            <a:off x="6019800" y="2667000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5852" name="TextBox 50"/>
          <p:cNvSpPr txBox="1">
            <a:spLocks noChangeArrowheads="1"/>
          </p:cNvSpPr>
          <p:nvPr/>
        </p:nvSpPr>
        <p:spPr bwMode="auto">
          <a:xfrm>
            <a:off x="3505200" y="33528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2</a:t>
            </a:r>
          </a:p>
        </p:txBody>
      </p:sp>
      <p:sp>
        <p:nvSpPr>
          <p:cNvPr id="35853" name="TextBox 51"/>
          <p:cNvSpPr txBox="1">
            <a:spLocks noChangeArrowheads="1"/>
          </p:cNvSpPr>
          <p:nvPr/>
        </p:nvSpPr>
        <p:spPr bwMode="auto">
          <a:xfrm>
            <a:off x="4953000" y="33528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2</a:t>
            </a:r>
          </a:p>
        </p:txBody>
      </p:sp>
      <p:sp>
        <p:nvSpPr>
          <p:cNvPr id="35854" name="TextBox 52"/>
          <p:cNvSpPr txBox="1">
            <a:spLocks noChangeArrowheads="1"/>
          </p:cNvSpPr>
          <p:nvPr/>
        </p:nvSpPr>
        <p:spPr bwMode="auto">
          <a:xfrm>
            <a:off x="2057400" y="2209800"/>
            <a:ext cx="1050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Cost=19</a:t>
            </a:r>
          </a:p>
        </p:txBody>
      </p:sp>
      <p:sp>
        <p:nvSpPr>
          <p:cNvPr id="35855" name="TextBox 53"/>
          <p:cNvSpPr txBox="1">
            <a:spLocks noChangeArrowheads="1"/>
          </p:cNvSpPr>
          <p:nvPr/>
        </p:nvSpPr>
        <p:spPr bwMode="auto">
          <a:xfrm>
            <a:off x="5562600" y="2133600"/>
            <a:ext cx="1050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Cost=19</a:t>
            </a:r>
          </a:p>
        </p:txBody>
      </p:sp>
      <p:sp>
        <p:nvSpPr>
          <p:cNvPr id="35856" name="TextBox 54"/>
          <p:cNvSpPr txBox="1">
            <a:spLocks noChangeArrowheads="1"/>
          </p:cNvSpPr>
          <p:nvPr/>
        </p:nvSpPr>
        <p:spPr bwMode="auto">
          <a:xfrm>
            <a:off x="3810000" y="3657600"/>
            <a:ext cx="1050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Cost=19</a:t>
            </a:r>
          </a:p>
        </p:txBody>
      </p:sp>
      <p:sp>
        <p:nvSpPr>
          <p:cNvPr id="35857" name="TextBox 55"/>
          <p:cNvSpPr txBox="1">
            <a:spLocks noChangeArrowheads="1"/>
          </p:cNvSpPr>
          <p:nvPr/>
        </p:nvSpPr>
        <p:spPr bwMode="auto">
          <a:xfrm>
            <a:off x="3200400" y="1295400"/>
            <a:ext cx="24796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32768.0000000000AA</a:t>
            </a:r>
          </a:p>
        </p:txBody>
      </p:sp>
      <p:sp>
        <p:nvSpPr>
          <p:cNvPr id="35858" name="TextBox 56"/>
          <p:cNvSpPr txBox="1">
            <a:spLocks noChangeArrowheads="1"/>
          </p:cNvSpPr>
          <p:nvPr/>
        </p:nvSpPr>
        <p:spPr bwMode="auto">
          <a:xfrm>
            <a:off x="990600" y="3657600"/>
            <a:ext cx="2482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32768.0000000000BB</a:t>
            </a:r>
          </a:p>
        </p:txBody>
      </p:sp>
      <p:sp>
        <p:nvSpPr>
          <p:cNvPr id="35859" name="TextBox 57"/>
          <p:cNvSpPr txBox="1">
            <a:spLocks noChangeArrowheads="1"/>
          </p:cNvSpPr>
          <p:nvPr/>
        </p:nvSpPr>
        <p:spPr bwMode="auto">
          <a:xfrm>
            <a:off x="5486400" y="3657600"/>
            <a:ext cx="2508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32768.0000000000CC</a:t>
            </a:r>
          </a:p>
        </p:txBody>
      </p:sp>
      <p:sp>
        <p:nvSpPr>
          <p:cNvPr id="21" name="Rounded Rectangular Callout 20"/>
          <p:cNvSpPr/>
          <p:nvPr/>
        </p:nvSpPr>
        <p:spPr>
          <a:xfrm>
            <a:off x="7315200" y="2514600"/>
            <a:ext cx="1371600" cy="457200"/>
          </a:xfrm>
          <a:prstGeom prst="wedgeRoundRectCallout">
            <a:avLst>
              <a:gd name="adj1" fmla="val -119325"/>
              <a:gd name="adj2" fmla="val 19479"/>
              <a:gd name="adj3" fmla="val 16667"/>
            </a:avLst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rgbClr val="404040"/>
                </a:solidFill>
                <a:latin typeface="Arial" charset="0"/>
                <a:ea typeface="ＭＳ Ｐゴシック" charset="0"/>
                <a:cs typeface="ＭＳ Ｐゴシック" charset="0"/>
              </a:rPr>
              <a:t>Root Port</a:t>
            </a:r>
          </a:p>
        </p:txBody>
      </p:sp>
      <p:sp>
        <p:nvSpPr>
          <p:cNvPr id="24" name="Rounded Rectangular Callout 23"/>
          <p:cNvSpPr/>
          <p:nvPr/>
        </p:nvSpPr>
        <p:spPr>
          <a:xfrm>
            <a:off x="533400" y="2590800"/>
            <a:ext cx="1371600" cy="457200"/>
          </a:xfrm>
          <a:prstGeom prst="wedgeRoundRectCallout">
            <a:avLst>
              <a:gd name="adj1" fmla="val 86451"/>
              <a:gd name="adj2" fmla="val 5450"/>
              <a:gd name="adj3" fmla="val 16667"/>
            </a:avLst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rgbClr val="404040"/>
                </a:solidFill>
                <a:latin typeface="Arial" charset="0"/>
                <a:ea typeface="ＭＳ Ｐゴシック" charset="0"/>
                <a:cs typeface="ＭＳ Ｐゴシック" charset="0"/>
              </a:rPr>
              <a:t>Root Port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Electing Designated Ports (802.1d)</a:t>
            </a:r>
          </a:p>
        </p:txBody>
      </p:sp>
      <p:sp>
        <p:nvSpPr>
          <p:cNvPr id="78851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OK, we now have selected root ports but we haven</a:t>
            </a:r>
            <a:r>
              <a:rPr lang="ja-JP" altLang="en-US" sz="2800" dirty="0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2800" dirty="0">
                <a:latin typeface="Arial" charset="0"/>
                <a:ea typeface="ＭＳ Ｐゴシック" charset="0"/>
                <a:cs typeface="ＭＳ Ｐゴシック" charset="0"/>
              </a:rPr>
              <a:t>t solved the loop problem yet, have we</a:t>
            </a:r>
          </a:p>
          <a:p>
            <a:pPr lvl="1"/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The links are still active!</a:t>
            </a: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Each network segment needs to have only one switch forwarding traffic to and from that segment</a:t>
            </a:r>
          </a:p>
          <a:p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Switches then need to identify one </a:t>
            </a:r>
            <a:r>
              <a:rPr lang="en-US" sz="2800" b="1" i="1" dirty="0">
                <a:latin typeface="Arial" charset="0"/>
                <a:ea typeface="ＭＳ Ｐゴシック" charset="0"/>
                <a:cs typeface="ＭＳ Ｐゴシック" charset="0"/>
              </a:rPr>
              <a:t>Designated Port 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per </a:t>
            </a: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network segment</a:t>
            </a:r>
            <a:endParaRPr lang="en-US" sz="2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sz="2400" dirty="0">
                <a:latin typeface="Arial" charset="0"/>
                <a:ea typeface="ＭＳ Ｐゴシック" charset="0"/>
              </a:rPr>
              <a:t>The one with the lowest cumulative Root Path Cost to the Root Bridge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Electing Designated Ports (802.1d)</a:t>
            </a:r>
          </a:p>
        </p:txBody>
      </p:sp>
      <p:sp>
        <p:nvSpPr>
          <p:cNvPr id="5939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Two or more ports in a segment having identical Root Path Costs is possible, which results in a tie condition</a:t>
            </a:r>
          </a:p>
          <a:p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All STP decisions are based on the following sequence of conditions: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Lowest Root Bridge ID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Lowest Root Path Cost to Root Bridge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Lowest Sender Bridge ID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Lowest Sender Port ID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Arial" charset="0"/>
                <a:ea typeface="ＭＳ Ｐゴシック" charset="0"/>
                <a:cs typeface="ＭＳ Ｐゴシック" charset="0"/>
              </a:rPr>
              <a:t>Electing Designated </a:t>
            </a:r>
            <a:r>
              <a:rPr lang="en-US" sz="4000" dirty="0" smtClean="0">
                <a:latin typeface="Arial" charset="0"/>
                <a:ea typeface="ＭＳ Ｐゴシック" charset="0"/>
                <a:cs typeface="ＭＳ Ｐゴシック" charset="0"/>
              </a:rPr>
              <a:t>Ports (</a:t>
            </a:r>
            <a:r>
              <a:rPr lang="en-US" sz="4000" dirty="0">
                <a:latin typeface="Arial" charset="0"/>
                <a:ea typeface="ＭＳ Ｐゴシック" charset="0"/>
                <a:cs typeface="ＭＳ Ｐゴシック" charset="0"/>
              </a:rPr>
              <a:t>802.1d)</a:t>
            </a:r>
          </a:p>
        </p:txBody>
      </p:sp>
      <p:sp>
        <p:nvSpPr>
          <p:cNvPr id="37890" name="Content Placeholder 3"/>
          <p:cNvSpPr>
            <a:spLocks noGrp="1"/>
          </p:cNvSpPr>
          <p:nvPr>
            <p:ph idx="1"/>
          </p:nvPr>
        </p:nvSpPr>
        <p:spPr>
          <a:xfrm>
            <a:off x="457200" y="4648200"/>
            <a:ext cx="8229600" cy="1477963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Which port should be the Designated Port on each segment?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133600" y="3124200"/>
            <a:ext cx="1371600" cy="3810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Switch B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257800" y="3124200"/>
            <a:ext cx="1447800" cy="3810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Switch C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657600" y="1752600"/>
            <a:ext cx="1371600" cy="3810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Switch A</a:t>
            </a:r>
          </a:p>
        </p:txBody>
      </p:sp>
      <p:cxnSp>
        <p:nvCxnSpPr>
          <p:cNvPr id="25" name="Straight Connector 24"/>
          <p:cNvCxnSpPr>
            <a:stCxn id="24" idx="1"/>
            <a:endCxn id="22" idx="0"/>
          </p:cNvCxnSpPr>
          <p:nvPr/>
        </p:nvCxnSpPr>
        <p:spPr>
          <a:xfrm rot="10800000" flipV="1">
            <a:off x="2819400" y="1943100"/>
            <a:ext cx="838200" cy="11811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4" idx="3"/>
            <a:endCxn id="23" idx="0"/>
          </p:cNvCxnSpPr>
          <p:nvPr/>
        </p:nvCxnSpPr>
        <p:spPr>
          <a:xfrm>
            <a:off x="5029200" y="1943100"/>
            <a:ext cx="952500" cy="11811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2" idx="3"/>
            <a:endCxn id="23" idx="1"/>
          </p:cNvCxnSpPr>
          <p:nvPr/>
        </p:nvCxnSpPr>
        <p:spPr>
          <a:xfrm>
            <a:off x="3505200" y="3314700"/>
            <a:ext cx="1752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897" name="TextBox 46"/>
          <p:cNvSpPr txBox="1">
            <a:spLocks noChangeArrowheads="1"/>
          </p:cNvSpPr>
          <p:nvPr/>
        </p:nvSpPr>
        <p:spPr bwMode="auto">
          <a:xfrm>
            <a:off x="3200400" y="17526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1</a:t>
            </a:r>
          </a:p>
        </p:txBody>
      </p:sp>
      <p:sp>
        <p:nvSpPr>
          <p:cNvPr id="37898" name="TextBox 47"/>
          <p:cNvSpPr txBox="1">
            <a:spLocks noChangeArrowheads="1"/>
          </p:cNvSpPr>
          <p:nvPr/>
        </p:nvSpPr>
        <p:spPr bwMode="auto">
          <a:xfrm>
            <a:off x="5105400" y="17526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2</a:t>
            </a:r>
          </a:p>
        </p:txBody>
      </p:sp>
      <p:sp>
        <p:nvSpPr>
          <p:cNvPr id="37899" name="TextBox 48"/>
          <p:cNvSpPr txBox="1">
            <a:spLocks noChangeArrowheads="1"/>
          </p:cNvSpPr>
          <p:nvPr/>
        </p:nvSpPr>
        <p:spPr bwMode="auto">
          <a:xfrm>
            <a:off x="2514600" y="26670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1</a:t>
            </a:r>
          </a:p>
        </p:txBody>
      </p:sp>
      <p:sp>
        <p:nvSpPr>
          <p:cNvPr id="37900" name="TextBox 49"/>
          <p:cNvSpPr txBox="1">
            <a:spLocks noChangeArrowheads="1"/>
          </p:cNvSpPr>
          <p:nvPr/>
        </p:nvSpPr>
        <p:spPr bwMode="auto">
          <a:xfrm>
            <a:off x="6019800" y="26670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1</a:t>
            </a:r>
          </a:p>
        </p:txBody>
      </p:sp>
      <p:sp>
        <p:nvSpPr>
          <p:cNvPr id="37901" name="TextBox 50"/>
          <p:cNvSpPr txBox="1">
            <a:spLocks noChangeArrowheads="1"/>
          </p:cNvSpPr>
          <p:nvPr/>
        </p:nvSpPr>
        <p:spPr bwMode="auto">
          <a:xfrm>
            <a:off x="3505200" y="33528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2</a:t>
            </a:r>
          </a:p>
        </p:txBody>
      </p:sp>
      <p:sp>
        <p:nvSpPr>
          <p:cNvPr id="37902" name="TextBox 51"/>
          <p:cNvSpPr txBox="1">
            <a:spLocks noChangeArrowheads="1"/>
          </p:cNvSpPr>
          <p:nvPr/>
        </p:nvSpPr>
        <p:spPr bwMode="auto">
          <a:xfrm>
            <a:off x="4953000" y="33528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2</a:t>
            </a:r>
          </a:p>
        </p:txBody>
      </p:sp>
      <p:sp>
        <p:nvSpPr>
          <p:cNvPr id="37903" name="TextBox 52"/>
          <p:cNvSpPr txBox="1">
            <a:spLocks noChangeArrowheads="1"/>
          </p:cNvSpPr>
          <p:nvPr/>
        </p:nvSpPr>
        <p:spPr bwMode="auto">
          <a:xfrm>
            <a:off x="2057400" y="2209800"/>
            <a:ext cx="1050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Cost=19</a:t>
            </a:r>
          </a:p>
        </p:txBody>
      </p:sp>
      <p:sp>
        <p:nvSpPr>
          <p:cNvPr id="37904" name="TextBox 53"/>
          <p:cNvSpPr txBox="1">
            <a:spLocks noChangeArrowheads="1"/>
          </p:cNvSpPr>
          <p:nvPr/>
        </p:nvSpPr>
        <p:spPr bwMode="auto">
          <a:xfrm>
            <a:off x="5562600" y="2133600"/>
            <a:ext cx="1050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Cost=19</a:t>
            </a:r>
          </a:p>
        </p:txBody>
      </p:sp>
      <p:sp>
        <p:nvSpPr>
          <p:cNvPr id="37905" name="TextBox 54"/>
          <p:cNvSpPr txBox="1">
            <a:spLocks noChangeArrowheads="1"/>
          </p:cNvSpPr>
          <p:nvPr/>
        </p:nvSpPr>
        <p:spPr bwMode="auto">
          <a:xfrm>
            <a:off x="3810000" y="3657600"/>
            <a:ext cx="1050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Cost=19</a:t>
            </a:r>
          </a:p>
        </p:txBody>
      </p:sp>
      <p:sp>
        <p:nvSpPr>
          <p:cNvPr id="37906" name="TextBox 55"/>
          <p:cNvSpPr txBox="1">
            <a:spLocks noChangeArrowheads="1"/>
          </p:cNvSpPr>
          <p:nvPr/>
        </p:nvSpPr>
        <p:spPr bwMode="auto">
          <a:xfrm>
            <a:off x="3200400" y="1295400"/>
            <a:ext cx="24796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32768.0000000000AA</a:t>
            </a:r>
          </a:p>
        </p:txBody>
      </p:sp>
      <p:sp>
        <p:nvSpPr>
          <p:cNvPr id="37907" name="TextBox 56"/>
          <p:cNvSpPr txBox="1">
            <a:spLocks noChangeArrowheads="1"/>
          </p:cNvSpPr>
          <p:nvPr/>
        </p:nvSpPr>
        <p:spPr bwMode="auto">
          <a:xfrm>
            <a:off x="990600" y="3657600"/>
            <a:ext cx="2482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32768.0000000000BB</a:t>
            </a:r>
          </a:p>
        </p:txBody>
      </p:sp>
      <p:sp>
        <p:nvSpPr>
          <p:cNvPr id="37908" name="TextBox 57"/>
          <p:cNvSpPr txBox="1">
            <a:spLocks noChangeArrowheads="1"/>
          </p:cNvSpPr>
          <p:nvPr/>
        </p:nvSpPr>
        <p:spPr bwMode="auto">
          <a:xfrm>
            <a:off x="5486400" y="3657600"/>
            <a:ext cx="2508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32768.0000000000CC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Arial" charset="0"/>
                <a:ea typeface="ＭＳ Ｐゴシック" charset="0"/>
                <a:cs typeface="ＭＳ Ｐゴシック" charset="0"/>
              </a:rPr>
              <a:t>Electing Designated </a:t>
            </a:r>
            <a:r>
              <a:rPr lang="en-US" sz="4000" dirty="0" smtClean="0">
                <a:latin typeface="Arial" charset="0"/>
                <a:ea typeface="ＭＳ Ｐゴシック" charset="0"/>
                <a:cs typeface="ＭＳ Ｐゴシック" charset="0"/>
              </a:rPr>
              <a:t>Ports (</a:t>
            </a:r>
            <a:r>
              <a:rPr lang="en-US" sz="4000" dirty="0">
                <a:latin typeface="Arial" charset="0"/>
                <a:ea typeface="ＭＳ Ｐゴシック" charset="0"/>
                <a:cs typeface="ＭＳ Ｐゴシック" charset="0"/>
              </a:rPr>
              <a:t>802.1d)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133600" y="3124200"/>
            <a:ext cx="1371600" cy="3810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Switch B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257800" y="3124200"/>
            <a:ext cx="1447800" cy="3810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Switch C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657600" y="1752600"/>
            <a:ext cx="1371600" cy="3810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Switch A</a:t>
            </a:r>
          </a:p>
        </p:txBody>
      </p:sp>
      <p:cxnSp>
        <p:nvCxnSpPr>
          <p:cNvPr id="25" name="Straight Connector 24"/>
          <p:cNvCxnSpPr>
            <a:stCxn id="24" idx="1"/>
            <a:endCxn id="22" idx="0"/>
          </p:cNvCxnSpPr>
          <p:nvPr/>
        </p:nvCxnSpPr>
        <p:spPr>
          <a:xfrm rot="10800000" flipV="1">
            <a:off x="2819400" y="1943100"/>
            <a:ext cx="838200" cy="11811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4" idx="3"/>
            <a:endCxn id="23" idx="0"/>
          </p:cNvCxnSpPr>
          <p:nvPr/>
        </p:nvCxnSpPr>
        <p:spPr>
          <a:xfrm>
            <a:off x="5029200" y="1943100"/>
            <a:ext cx="952500" cy="11811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2" idx="3"/>
            <a:endCxn id="23" idx="1"/>
          </p:cNvCxnSpPr>
          <p:nvPr/>
        </p:nvCxnSpPr>
        <p:spPr>
          <a:xfrm>
            <a:off x="3505200" y="3314700"/>
            <a:ext cx="1752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944" name="TextBox 46"/>
          <p:cNvSpPr txBox="1">
            <a:spLocks noChangeArrowheads="1"/>
          </p:cNvSpPr>
          <p:nvPr/>
        </p:nvSpPr>
        <p:spPr bwMode="auto">
          <a:xfrm>
            <a:off x="3200400" y="17526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1</a:t>
            </a:r>
          </a:p>
        </p:txBody>
      </p:sp>
      <p:sp>
        <p:nvSpPr>
          <p:cNvPr id="39945" name="TextBox 47"/>
          <p:cNvSpPr txBox="1">
            <a:spLocks noChangeArrowheads="1"/>
          </p:cNvSpPr>
          <p:nvPr/>
        </p:nvSpPr>
        <p:spPr bwMode="auto">
          <a:xfrm>
            <a:off x="5105400" y="17526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2</a:t>
            </a:r>
          </a:p>
        </p:txBody>
      </p:sp>
      <p:sp>
        <p:nvSpPr>
          <p:cNvPr id="39946" name="TextBox 48"/>
          <p:cNvSpPr txBox="1">
            <a:spLocks noChangeArrowheads="1"/>
          </p:cNvSpPr>
          <p:nvPr/>
        </p:nvSpPr>
        <p:spPr bwMode="auto">
          <a:xfrm>
            <a:off x="2514600" y="26670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1</a:t>
            </a:r>
          </a:p>
        </p:txBody>
      </p:sp>
      <p:sp>
        <p:nvSpPr>
          <p:cNvPr id="39947" name="TextBox 49"/>
          <p:cNvSpPr txBox="1">
            <a:spLocks noChangeArrowheads="1"/>
          </p:cNvSpPr>
          <p:nvPr/>
        </p:nvSpPr>
        <p:spPr bwMode="auto">
          <a:xfrm>
            <a:off x="6019800" y="26670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1</a:t>
            </a:r>
          </a:p>
        </p:txBody>
      </p:sp>
      <p:sp>
        <p:nvSpPr>
          <p:cNvPr id="39948" name="TextBox 50"/>
          <p:cNvSpPr txBox="1">
            <a:spLocks noChangeArrowheads="1"/>
          </p:cNvSpPr>
          <p:nvPr/>
        </p:nvSpPr>
        <p:spPr bwMode="auto">
          <a:xfrm>
            <a:off x="3505200" y="33528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2</a:t>
            </a:r>
          </a:p>
        </p:txBody>
      </p:sp>
      <p:sp>
        <p:nvSpPr>
          <p:cNvPr id="39949" name="TextBox 51"/>
          <p:cNvSpPr txBox="1">
            <a:spLocks noChangeArrowheads="1"/>
          </p:cNvSpPr>
          <p:nvPr/>
        </p:nvSpPr>
        <p:spPr bwMode="auto">
          <a:xfrm>
            <a:off x="4953000" y="33528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2</a:t>
            </a:r>
          </a:p>
        </p:txBody>
      </p:sp>
      <p:sp>
        <p:nvSpPr>
          <p:cNvPr id="39950" name="TextBox 52"/>
          <p:cNvSpPr txBox="1">
            <a:spLocks noChangeArrowheads="1"/>
          </p:cNvSpPr>
          <p:nvPr/>
        </p:nvSpPr>
        <p:spPr bwMode="auto">
          <a:xfrm>
            <a:off x="2057400" y="2209800"/>
            <a:ext cx="1050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Cost=19</a:t>
            </a:r>
          </a:p>
        </p:txBody>
      </p:sp>
      <p:sp>
        <p:nvSpPr>
          <p:cNvPr id="39951" name="TextBox 53"/>
          <p:cNvSpPr txBox="1">
            <a:spLocks noChangeArrowheads="1"/>
          </p:cNvSpPr>
          <p:nvPr/>
        </p:nvSpPr>
        <p:spPr bwMode="auto">
          <a:xfrm>
            <a:off x="5562600" y="2133600"/>
            <a:ext cx="1050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Cost=19</a:t>
            </a:r>
          </a:p>
        </p:txBody>
      </p:sp>
      <p:sp>
        <p:nvSpPr>
          <p:cNvPr id="39952" name="TextBox 54"/>
          <p:cNvSpPr txBox="1">
            <a:spLocks noChangeArrowheads="1"/>
          </p:cNvSpPr>
          <p:nvPr/>
        </p:nvSpPr>
        <p:spPr bwMode="auto">
          <a:xfrm>
            <a:off x="3810000" y="3657600"/>
            <a:ext cx="1050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Cost=19</a:t>
            </a:r>
          </a:p>
        </p:txBody>
      </p:sp>
      <p:sp>
        <p:nvSpPr>
          <p:cNvPr id="39953" name="TextBox 55"/>
          <p:cNvSpPr txBox="1">
            <a:spLocks noChangeArrowheads="1"/>
          </p:cNvSpPr>
          <p:nvPr/>
        </p:nvSpPr>
        <p:spPr bwMode="auto">
          <a:xfrm>
            <a:off x="3200400" y="1295400"/>
            <a:ext cx="24796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32768.0000000000AA</a:t>
            </a:r>
          </a:p>
        </p:txBody>
      </p:sp>
      <p:sp>
        <p:nvSpPr>
          <p:cNvPr id="39954" name="TextBox 56"/>
          <p:cNvSpPr txBox="1">
            <a:spLocks noChangeArrowheads="1"/>
          </p:cNvSpPr>
          <p:nvPr/>
        </p:nvSpPr>
        <p:spPr bwMode="auto">
          <a:xfrm>
            <a:off x="990600" y="3657600"/>
            <a:ext cx="2482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32768.0000000000BB</a:t>
            </a:r>
          </a:p>
        </p:txBody>
      </p:sp>
      <p:sp>
        <p:nvSpPr>
          <p:cNvPr id="39955" name="TextBox 57"/>
          <p:cNvSpPr txBox="1">
            <a:spLocks noChangeArrowheads="1"/>
          </p:cNvSpPr>
          <p:nvPr/>
        </p:nvSpPr>
        <p:spPr bwMode="auto">
          <a:xfrm>
            <a:off x="5486400" y="3657600"/>
            <a:ext cx="2508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32768.0000000000CC</a:t>
            </a:r>
          </a:p>
        </p:txBody>
      </p:sp>
      <p:sp>
        <p:nvSpPr>
          <p:cNvPr id="29" name="Rounded Rectangular Callout 28"/>
          <p:cNvSpPr/>
          <p:nvPr/>
        </p:nvSpPr>
        <p:spPr>
          <a:xfrm>
            <a:off x="6477000" y="1371600"/>
            <a:ext cx="1524000" cy="685800"/>
          </a:xfrm>
          <a:prstGeom prst="wedgeRoundRectCallout">
            <a:avLst>
              <a:gd name="adj1" fmla="val -119325"/>
              <a:gd name="adj2" fmla="val 19479"/>
              <a:gd name="adj3" fmla="val 16667"/>
            </a:avLst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rgbClr val="404040"/>
                </a:solidFill>
                <a:latin typeface="Arial" charset="0"/>
                <a:ea typeface="ＭＳ Ｐゴシック" charset="0"/>
                <a:cs typeface="ＭＳ Ｐゴシック" charset="0"/>
              </a:rPr>
              <a:t>Designated Port</a:t>
            </a:r>
          </a:p>
        </p:txBody>
      </p:sp>
      <p:sp>
        <p:nvSpPr>
          <p:cNvPr id="31" name="Rounded Rectangular Callout 30"/>
          <p:cNvSpPr/>
          <p:nvPr/>
        </p:nvSpPr>
        <p:spPr>
          <a:xfrm>
            <a:off x="1066800" y="1371600"/>
            <a:ext cx="1524000" cy="685800"/>
          </a:xfrm>
          <a:prstGeom prst="wedgeRoundRectCallout">
            <a:avLst>
              <a:gd name="adj1" fmla="val 90286"/>
              <a:gd name="adj2" fmla="val 30702"/>
              <a:gd name="adj3" fmla="val 16667"/>
            </a:avLst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rgbClr val="404040"/>
                </a:solidFill>
                <a:latin typeface="Arial" charset="0"/>
                <a:ea typeface="ＭＳ Ｐゴシック" charset="0"/>
                <a:cs typeface="ＭＳ Ｐゴシック" charset="0"/>
              </a:rPr>
              <a:t>Designated Port</a:t>
            </a:r>
          </a:p>
        </p:txBody>
      </p:sp>
      <p:sp>
        <p:nvSpPr>
          <p:cNvPr id="32" name="Rounded Rectangular Callout 31"/>
          <p:cNvSpPr/>
          <p:nvPr/>
        </p:nvSpPr>
        <p:spPr>
          <a:xfrm>
            <a:off x="2286000" y="4343400"/>
            <a:ext cx="1524000" cy="685800"/>
          </a:xfrm>
          <a:prstGeom prst="wedgeRoundRectCallout">
            <a:avLst>
              <a:gd name="adj1" fmla="val 36410"/>
              <a:gd name="adj2" fmla="val -137641"/>
              <a:gd name="adj3" fmla="val 16667"/>
            </a:avLst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rgbClr val="404040"/>
                </a:solidFill>
                <a:latin typeface="Arial" charset="0"/>
                <a:ea typeface="ＭＳ Ｐゴシック" charset="0"/>
                <a:cs typeface="ＭＳ Ｐゴシック" charset="0"/>
              </a:rPr>
              <a:t>Designated Port</a:t>
            </a:r>
          </a:p>
        </p:txBody>
      </p:sp>
      <p:sp>
        <p:nvSpPr>
          <p:cNvPr id="39959" name="Rectangle 32"/>
          <p:cNvSpPr>
            <a:spLocks noChangeArrowheads="1"/>
          </p:cNvSpPr>
          <p:nvPr/>
        </p:nvSpPr>
        <p:spPr bwMode="auto">
          <a:xfrm>
            <a:off x="4114800" y="4876800"/>
            <a:ext cx="4572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/>
              <a:t>In the B-C link, Switch B has the lowest Bridge ID, so port 2 in Switch B is the Designated Port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Blocking a port</a:t>
            </a:r>
          </a:p>
        </p:txBody>
      </p:sp>
      <p:sp>
        <p:nvSpPr>
          <p:cNvPr id="829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Any port that is not elected as either a Root Port, nor a Designated Port is put into the </a:t>
            </a:r>
            <a:r>
              <a:rPr lang="en-US" b="1">
                <a:latin typeface="Arial" charset="0"/>
                <a:ea typeface="ＭＳ Ｐゴシック" charset="0"/>
                <a:cs typeface="ＭＳ Ｐゴシック" charset="0"/>
              </a:rPr>
              <a:t>Blocking State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This step effectively breaks the loop and completes the Spanning Tree.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Arial" charset="0"/>
                <a:ea typeface="ＭＳ Ｐゴシック" charset="0"/>
                <a:cs typeface="ＭＳ Ｐゴシック" charset="0"/>
              </a:rPr>
              <a:t>Designated Ports on each segment (802.1d)</a:t>
            </a:r>
          </a:p>
        </p:txBody>
      </p:sp>
      <p:sp>
        <p:nvSpPr>
          <p:cNvPr id="42004" name="Content Placeholder 3"/>
          <p:cNvSpPr>
            <a:spLocks noGrp="1"/>
          </p:cNvSpPr>
          <p:nvPr>
            <p:ph idx="1"/>
          </p:nvPr>
        </p:nvSpPr>
        <p:spPr>
          <a:xfrm>
            <a:off x="457200" y="4572000"/>
            <a:ext cx="8229600" cy="1554163"/>
          </a:xfrm>
        </p:spPr>
        <p:txBody>
          <a:bodyPr/>
          <a:lstStyle/>
          <a:p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Port 2 in Switch C is then put into the </a:t>
            </a:r>
            <a:r>
              <a:rPr lang="en-US" sz="2000" b="1" i="1">
                <a:latin typeface="Arial" charset="0"/>
                <a:ea typeface="ＭＳ Ｐゴシック" charset="0"/>
                <a:cs typeface="ＭＳ Ｐゴシック" charset="0"/>
              </a:rPr>
              <a:t>Blocking State 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because it is </a:t>
            </a:r>
            <a:r>
              <a:rPr lang="en-US" sz="2000" b="1" i="1">
                <a:latin typeface="Arial" charset="0"/>
                <a:ea typeface="ＭＳ Ｐゴシック" charset="0"/>
                <a:cs typeface="ＭＳ Ｐゴシック" charset="0"/>
              </a:rPr>
              <a:t>neither a Root Port nor a Designated Port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133600" y="3124200"/>
            <a:ext cx="1371600" cy="3810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Switch B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257800" y="3124200"/>
            <a:ext cx="1447800" cy="3810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Switch C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657600" y="1752600"/>
            <a:ext cx="1371600" cy="3810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Switch A</a:t>
            </a:r>
          </a:p>
        </p:txBody>
      </p:sp>
      <p:cxnSp>
        <p:nvCxnSpPr>
          <p:cNvPr id="25" name="Straight Connector 24"/>
          <p:cNvCxnSpPr>
            <a:stCxn id="24" idx="1"/>
            <a:endCxn id="22" idx="0"/>
          </p:cNvCxnSpPr>
          <p:nvPr/>
        </p:nvCxnSpPr>
        <p:spPr>
          <a:xfrm rot="10800000" flipV="1">
            <a:off x="2819400" y="1943100"/>
            <a:ext cx="838200" cy="11811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4" idx="3"/>
            <a:endCxn id="23" idx="0"/>
          </p:cNvCxnSpPr>
          <p:nvPr/>
        </p:nvCxnSpPr>
        <p:spPr>
          <a:xfrm>
            <a:off x="5029200" y="1943100"/>
            <a:ext cx="952500" cy="11811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2" idx="3"/>
            <a:endCxn id="23" idx="1"/>
          </p:cNvCxnSpPr>
          <p:nvPr/>
        </p:nvCxnSpPr>
        <p:spPr>
          <a:xfrm>
            <a:off x="3505200" y="3314700"/>
            <a:ext cx="1752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992" name="TextBox 46"/>
          <p:cNvSpPr txBox="1">
            <a:spLocks noChangeArrowheads="1"/>
          </p:cNvSpPr>
          <p:nvPr/>
        </p:nvSpPr>
        <p:spPr bwMode="auto">
          <a:xfrm>
            <a:off x="3200400" y="1752600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1993" name="TextBox 47"/>
          <p:cNvSpPr txBox="1">
            <a:spLocks noChangeArrowheads="1"/>
          </p:cNvSpPr>
          <p:nvPr/>
        </p:nvSpPr>
        <p:spPr bwMode="auto">
          <a:xfrm>
            <a:off x="5105400" y="1752600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1994" name="TextBox 48"/>
          <p:cNvSpPr txBox="1">
            <a:spLocks noChangeArrowheads="1"/>
          </p:cNvSpPr>
          <p:nvPr/>
        </p:nvSpPr>
        <p:spPr bwMode="auto">
          <a:xfrm>
            <a:off x="2514600" y="26670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1</a:t>
            </a:r>
          </a:p>
        </p:txBody>
      </p:sp>
      <p:sp>
        <p:nvSpPr>
          <p:cNvPr id="41995" name="TextBox 49"/>
          <p:cNvSpPr txBox="1">
            <a:spLocks noChangeArrowheads="1"/>
          </p:cNvSpPr>
          <p:nvPr/>
        </p:nvSpPr>
        <p:spPr bwMode="auto">
          <a:xfrm>
            <a:off x="6019800" y="26670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1</a:t>
            </a:r>
          </a:p>
        </p:txBody>
      </p:sp>
      <p:sp>
        <p:nvSpPr>
          <p:cNvPr id="41996" name="TextBox 50"/>
          <p:cNvSpPr txBox="1">
            <a:spLocks noChangeArrowheads="1"/>
          </p:cNvSpPr>
          <p:nvPr/>
        </p:nvSpPr>
        <p:spPr bwMode="auto">
          <a:xfrm>
            <a:off x="3505200" y="3352800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1997" name="TextBox 51"/>
          <p:cNvSpPr txBox="1">
            <a:spLocks noChangeArrowheads="1"/>
          </p:cNvSpPr>
          <p:nvPr/>
        </p:nvSpPr>
        <p:spPr bwMode="auto">
          <a:xfrm>
            <a:off x="4953000" y="33528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2</a:t>
            </a:r>
          </a:p>
        </p:txBody>
      </p:sp>
      <p:sp>
        <p:nvSpPr>
          <p:cNvPr id="41998" name="TextBox 52"/>
          <p:cNvSpPr txBox="1">
            <a:spLocks noChangeArrowheads="1"/>
          </p:cNvSpPr>
          <p:nvPr/>
        </p:nvSpPr>
        <p:spPr bwMode="auto">
          <a:xfrm>
            <a:off x="2057400" y="2209800"/>
            <a:ext cx="1050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Cost=19</a:t>
            </a:r>
          </a:p>
        </p:txBody>
      </p:sp>
      <p:sp>
        <p:nvSpPr>
          <p:cNvPr id="41999" name="TextBox 53"/>
          <p:cNvSpPr txBox="1">
            <a:spLocks noChangeArrowheads="1"/>
          </p:cNvSpPr>
          <p:nvPr/>
        </p:nvSpPr>
        <p:spPr bwMode="auto">
          <a:xfrm>
            <a:off x="5562600" y="2133600"/>
            <a:ext cx="1050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Cost=19</a:t>
            </a:r>
          </a:p>
        </p:txBody>
      </p:sp>
      <p:sp>
        <p:nvSpPr>
          <p:cNvPr id="42000" name="TextBox 54"/>
          <p:cNvSpPr txBox="1">
            <a:spLocks noChangeArrowheads="1"/>
          </p:cNvSpPr>
          <p:nvPr/>
        </p:nvSpPr>
        <p:spPr bwMode="auto">
          <a:xfrm>
            <a:off x="3810000" y="3657600"/>
            <a:ext cx="1050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Cost=19</a:t>
            </a:r>
          </a:p>
        </p:txBody>
      </p:sp>
      <p:sp>
        <p:nvSpPr>
          <p:cNvPr id="42001" name="TextBox 55"/>
          <p:cNvSpPr txBox="1">
            <a:spLocks noChangeArrowheads="1"/>
          </p:cNvSpPr>
          <p:nvPr/>
        </p:nvSpPr>
        <p:spPr bwMode="auto">
          <a:xfrm>
            <a:off x="3200400" y="1295400"/>
            <a:ext cx="24796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32768.0000000000AA</a:t>
            </a:r>
          </a:p>
        </p:txBody>
      </p:sp>
      <p:sp>
        <p:nvSpPr>
          <p:cNvPr id="42002" name="TextBox 56"/>
          <p:cNvSpPr txBox="1">
            <a:spLocks noChangeArrowheads="1"/>
          </p:cNvSpPr>
          <p:nvPr/>
        </p:nvSpPr>
        <p:spPr bwMode="auto">
          <a:xfrm>
            <a:off x="990600" y="3657600"/>
            <a:ext cx="2482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32768.0000000000BB</a:t>
            </a:r>
          </a:p>
        </p:txBody>
      </p:sp>
      <p:sp>
        <p:nvSpPr>
          <p:cNvPr id="42003" name="TextBox 57"/>
          <p:cNvSpPr txBox="1">
            <a:spLocks noChangeArrowheads="1"/>
          </p:cNvSpPr>
          <p:nvPr/>
        </p:nvSpPr>
        <p:spPr bwMode="auto">
          <a:xfrm>
            <a:off x="5486400" y="3657600"/>
            <a:ext cx="2508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32768.0000000000CC</a:t>
            </a:r>
          </a:p>
        </p:txBody>
      </p:sp>
      <p:sp>
        <p:nvSpPr>
          <p:cNvPr id="42005" name="Rectangle 40"/>
          <p:cNvSpPr>
            <a:spLocks noChangeArrowheads="1"/>
          </p:cNvSpPr>
          <p:nvPr/>
        </p:nvSpPr>
        <p:spPr bwMode="auto">
          <a:xfrm>
            <a:off x="5029200" y="2971800"/>
            <a:ext cx="5365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800000"/>
                </a:solidFill>
                <a:latin typeface="Zapf Dingbats" charset="0"/>
                <a:cs typeface="Zapf Dingbats" charset="0"/>
              </a:rPr>
              <a:t>✕</a:t>
            </a:r>
            <a:endParaRPr lang="en-US" sz="3600">
              <a:solidFill>
                <a:srgbClr val="800000"/>
              </a:solidFill>
              <a:cs typeface="Zapf Dingbats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Spanning Tree Protocol States</a:t>
            </a:r>
          </a:p>
        </p:txBody>
      </p:sp>
      <p:sp>
        <p:nvSpPr>
          <p:cNvPr id="849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Disabled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Port is shut down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Blocking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Not forwarding frames 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Receiving BPDUs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Listening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Not forwarding frames 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Sending and receiving BPDUs</a:t>
            </a:r>
          </a:p>
          <a:p>
            <a:pPr>
              <a:buFontTx/>
              <a:buNone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Spanning Tree Protocol States</a:t>
            </a:r>
          </a:p>
        </p:txBody>
      </p:sp>
      <p:sp>
        <p:nvSpPr>
          <p:cNvPr id="860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Learning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Not forwarding frames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Sending and receiving BPDUs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Learning new MAC addresses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Forwarding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Forwarding frames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Sending and receiving BPDUs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Learning new MAC addresses</a:t>
            </a:r>
          </a:p>
          <a:p>
            <a:pPr>
              <a:buFontTx/>
              <a:buNone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Switching Loop</a:t>
            </a:r>
            <a:endParaRPr lang="en-US"/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If there is more than one path between two switches:</a:t>
            </a:r>
          </a:p>
          <a:p>
            <a:pPr lvl="1"/>
            <a:r>
              <a:rPr lang="en-US" smtClean="0"/>
              <a:t>Forwarding tables become unstable</a:t>
            </a:r>
          </a:p>
          <a:p>
            <a:pPr lvl="2"/>
            <a:r>
              <a:rPr lang="en-US" smtClean="0"/>
              <a:t>Source MAC addresses are repeatedly seen coming from different ports</a:t>
            </a:r>
          </a:p>
          <a:p>
            <a:pPr lvl="1"/>
            <a:r>
              <a:rPr lang="en-US" smtClean="0"/>
              <a:t>Switches will broadcast each other</a:t>
            </a:r>
            <a:r>
              <a:rPr lang="ja-JP" altLang="en-US" smtClean="0"/>
              <a:t>’</a:t>
            </a:r>
            <a:r>
              <a:rPr lang="en-US" altLang="ja-JP" smtClean="0"/>
              <a:t>s broadcasts</a:t>
            </a:r>
          </a:p>
          <a:p>
            <a:pPr lvl="2"/>
            <a:r>
              <a:rPr lang="en-US" smtClean="0"/>
              <a:t>All available bandwidth is utilized</a:t>
            </a:r>
          </a:p>
          <a:p>
            <a:pPr lvl="2"/>
            <a:r>
              <a:rPr lang="en-US" smtClean="0"/>
              <a:t>Switch processors cannot handle the load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STP Topology Changes</a:t>
            </a:r>
            <a:endParaRPr lang="en-US"/>
          </a:p>
        </p:txBody>
      </p:sp>
      <p:sp>
        <p:nvSpPr>
          <p:cNvPr id="450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Switches will recalculate if:</a:t>
            </a:r>
          </a:p>
          <a:p>
            <a:pPr lvl="1"/>
            <a:r>
              <a:rPr lang="en-US" smtClean="0"/>
              <a:t>A new switch is introduced</a:t>
            </a:r>
          </a:p>
          <a:p>
            <a:pPr lvl="2"/>
            <a:r>
              <a:rPr lang="en-US" smtClean="0"/>
              <a:t>It could be the new Root Bridge!</a:t>
            </a:r>
          </a:p>
          <a:p>
            <a:pPr lvl="1"/>
            <a:r>
              <a:rPr lang="en-US" smtClean="0"/>
              <a:t>A switch fails</a:t>
            </a:r>
          </a:p>
          <a:p>
            <a:pPr lvl="1"/>
            <a:r>
              <a:rPr lang="en-US" smtClean="0"/>
              <a:t>A link fails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Root Bridge Placement</a:t>
            </a:r>
          </a:p>
        </p:txBody>
      </p:sp>
      <p:sp>
        <p:nvSpPr>
          <p:cNvPr id="880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Using default STP parameters might result in an undesired situation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Traffic will flow in non-optimal ways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An unstable or slow switch might become the root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You need to plan your assignment of bridge priorities carefully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Bad Root Bridge Placement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5334000" y="2438400"/>
            <a:ext cx="1371600" cy="3810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Switch D</a:t>
            </a:r>
          </a:p>
        </p:txBody>
      </p:sp>
      <p:sp>
        <p:nvSpPr>
          <p:cNvPr id="5" name="Rectangle 4"/>
          <p:cNvSpPr/>
          <p:nvPr/>
        </p:nvSpPr>
        <p:spPr>
          <a:xfrm>
            <a:off x="2743200" y="3810000"/>
            <a:ext cx="1447800" cy="3810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Switch C</a:t>
            </a:r>
          </a:p>
        </p:txBody>
      </p:sp>
      <p:sp>
        <p:nvSpPr>
          <p:cNvPr id="6" name="Rectangle 5"/>
          <p:cNvSpPr/>
          <p:nvPr/>
        </p:nvSpPr>
        <p:spPr>
          <a:xfrm>
            <a:off x="2209800" y="2438400"/>
            <a:ext cx="1371600" cy="3810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Switch B</a:t>
            </a:r>
          </a:p>
        </p:txBody>
      </p:sp>
      <p:cxnSp>
        <p:nvCxnSpPr>
          <p:cNvPr id="7" name="Straight Connector 6"/>
          <p:cNvCxnSpPr>
            <a:stCxn id="6" idx="3"/>
            <a:endCxn id="4" idx="1"/>
          </p:cNvCxnSpPr>
          <p:nvPr/>
        </p:nvCxnSpPr>
        <p:spPr>
          <a:xfrm>
            <a:off x="3581400" y="2628900"/>
            <a:ext cx="1752600" cy="1588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6" idx="2"/>
            <a:endCxn id="5" idx="0"/>
          </p:cNvCxnSpPr>
          <p:nvPr/>
        </p:nvCxnSpPr>
        <p:spPr>
          <a:xfrm rot="16200000" flipH="1">
            <a:off x="2686050" y="3028950"/>
            <a:ext cx="990600" cy="57150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4" idx="2"/>
            <a:endCxn id="5" idx="0"/>
          </p:cNvCxnSpPr>
          <p:nvPr/>
        </p:nvCxnSpPr>
        <p:spPr>
          <a:xfrm rot="5400000">
            <a:off x="4248150" y="2038350"/>
            <a:ext cx="990600" cy="255270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112" name="TextBox 55"/>
          <p:cNvSpPr txBox="1">
            <a:spLocks noChangeArrowheads="1"/>
          </p:cNvSpPr>
          <p:nvPr/>
        </p:nvSpPr>
        <p:spPr bwMode="auto">
          <a:xfrm>
            <a:off x="152400" y="2514600"/>
            <a:ext cx="19716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32768.0000000000BB</a:t>
            </a:r>
          </a:p>
        </p:txBody>
      </p:sp>
      <p:sp>
        <p:nvSpPr>
          <p:cNvPr id="47113" name="TextBox 56"/>
          <p:cNvSpPr txBox="1">
            <a:spLocks noChangeArrowheads="1"/>
          </p:cNvSpPr>
          <p:nvPr/>
        </p:nvSpPr>
        <p:spPr bwMode="auto">
          <a:xfrm>
            <a:off x="6781800" y="2514600"/>
            <a:ext cx="19923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32768.0000000000DD</a:t>
            </a:r>
          </a:p>
        </p:txBody>
      </p:sp>
      <p:sp>
        <p:nvSpPr>
          <p:cNvPr id="47114" name="TextBox 57"/>
          <p:cNvSpPr txBox="1">
            <a:spLocks noChangeArrowheads="1"/>
          </p:cNvSpPr>
          <p:nvPr/>
        </p:nvSpPr>
        <p:spPr bwMode="auto">
          <a:xfrm>
            <a:off x="762000" y="3886200"/>
            <a:ext cx="19923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32768.0000000000CC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953000" y="3810000"/>
            <a:ext cx="1447800" cy="3810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Switch A</a:t>
            </a:r>
          </a:p>
        </p:txBody>
      </p:sp>
      <p:sp>
        <p:nvSpPr>
          <p:cNvPr id="47116" name="TextBox 55"/>
          <p:cNvSpPr txBox="1">
            <a:spLocks noChangeArrowheads="1"/>
          </p:cNvSpPr>
          <p:nvPr/>
        </p:nvSpPr>
        <p:spPr bwMode="auto">
          <a:xfrm>
            <a:off x="6553200" y="3886200"/>
            <a:ext cx="19669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32768.0000000000AA</a:t>
            </a:r>
          </a:p>
        </p:txBody>
      </p:sp>
      <p:cxnSp>
        <p:nvCxnSpPr>
          <p:cNvPr id="29" name="Straight Connector 28"/>
          <p:cNvCxnSpPr>
            <a:stCxn id="4" idx="2"/>
            <a:endCxn id="27" idx="0"/>
          </p:cNvCxnSpPr>
          <p:nvPr/>
        </p:nvCxnSpPr>
        <p:spPr>
          <a:xfrm rot="5400000">
            <a:off x="5353050" y="3143250"/>
            <a:ext cx="990600" cy="34290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6" idx="2"/>
            <a:endCxn id="27" idx="0"/>
          </p:cNvCxnSpPr>
          <p:nvPr/>
        </p:nvCxnSpPr>
        <p:spPr>
          <a:xfrm rot="16200000" flipH="1">
            <a:off x="3790950" y="1924050"/>
            <a:ext cx="990600" cy="278130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endCxn id="4" idx="0"/>
          </p:cNvCxnSpPr>
          <p:nvPr/>
        </p:nvCxnSpPr>
        <p:spPr>
          <a:xfrm rot="16200000" flipH="1">
            <a:off x="4937919" y="1356519"/>
            <a:ext cx="715962" cy="1447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Oval Callout 47"/>
          <p:cNvSpPr/>
          <p:nvPr/>
        </p:nvSpPr>
        <p:spPr>
          <a:xfrm>
            <a:off x="6477000" y="2895600"/>
            <a:ext cx="1752600" cy="838200"/>
          </a:xfrm>
          <a:prstGeom prst="wedgeEllipseCallout">
            <a:avLst>
              <a:gd name="adj1" fmla="val -45721"/>
              <a:gd name="adj2" fmla="val 64030"/>
            </a:avLst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Root Bridge</a:t>
            </a:r>
          </a:p>
        </p:txBody>
      </p:sp>
      <p:sp>
        <p:nvSpPr>
          <p:cNvPr id="49" name="Rectangle 48"/>
          <p:cNvSpPr/>
          <p:nvPr/>
        </p:nvSpPr>
        <p:spPr>
          <a:xfrm>
            <a:off x="2209800" y="4724400"/>
            <a:ext cx="381000" cy="30480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50" name="Straight Connector 49"/>
          <p:cNvCxnSpPr>
            <a:stCxn id="5" idx="2"/>
            <a:endCxn id="49" idx="0"/>
          </p:cNvCxnSpPr>
          <p:nvPr/>
        </p:nvCxnSpPr>
        <p:spPr>
          <a:xfrm rot="5400000">
            <a:off x="2667000" y="3924300"/>
            <a:ext cx="533400" cy="1066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2362200" y="4876800"/>
            <a:ext cx="381000" cy="30480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514600" y="5029200"/>
            <a:ext cx="381000" cy="30480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55" name="Straight Connector 54"/>
          <p:cNvCxnSpPr>
            <a:stCxn id="5" idx="2"/>
            <a:endCxn id="53" idx="0"/>
          </p:cNvCxnSpPr>
          <p:nvPr/>
        </p:nvCxnSpPr>
        <p:spPr>
          <a:xfrm rot="5400000">
            <a:off x="2667000" y="4076700"/>
            <a:ext cx="685800" cy="914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5" idx="2"/>
            <a:endCxn id="54" idx="0"/>
          </p:cNvCxnSpPr>
          <p:nvPr/>
        </p:nvCxnSpPr>
        <p:spPr>
          <a:xfrm rot="5400000">
            <a:off x="2667000" y="4229100"/>
            <a:ext cx="838200" cy="762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6172200" y="4800600"/>
            <a:ext cx="381000" cy="30480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6019800" y="4953000"/>
            <a:ext cx="381000" cy="30480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5867400" y="5105400"/>
            <a:ext cx="381000" cy="30480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64" name="Straight Connector 63"/>
          <p:cNvCxnSpPr>
            <a:stCxn id="27" idx="2"/>
            <a:endCxn id="61" idx="0"/>
          </p:cNvCxnSpPr>
          <p:nvPr/>
        </p:nvCxnSpPr>
        <p:spPr>
          <a:xfrm rot="16200000" flipH="1">
            <a:off x="5715000" y="4152900"/>
            <a:ext cx="609600" cy="685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27" idx="2"/>
            <a:endCxn id="62" idx="0"/>
          </p:cNvCxnSpPr>
          <p:nvPr/>
        </p:nvCxnSpPr>
        <p:spPr>
          <a:xfrm rot="16200000" flipH="1">
            <a:off x="5562600" y="4305300"/>
            <a:ext cx="762000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27" idx="2"/>
            <a:endCxn id="63" idx="0"/>
          </p:cNvCxnSpPr>
          <p:nvPr/>
        </p:nvCxnSpPr>
        <p:spPr>
          <a:xfrm rot="16200000" flipH="1">
            <a:off x="5410200" y="4457700"/>
            <a:ext cx="914400" cy="381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133" name="TextBox 80"/>
          <p:cNvSpPr txBox="1">
            <a:spLocks noChangeArrowheads="1"/>
          </p:cNvSpPr>
          <p:nvPr/>
        </p:nvSpPr>
        <p:spPr bwMode="auto">
          <a:xfrm>
            <a:off x="5257800" y="1676400"/>
            <a:ext cx="14811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Out to router</a:t>
            </a:r>
          </a:p>
        </p:txBody>
      </p:sp>
      <p:cxnSp>
        <p:nvCxnSpPr>
          <p:cNvPr id="83" name="Straight Arrow Connector 82"/>
          <p:cNvCxnSpPr/>
          <p:nvPr/>
        </p:nvCxnSpPr>
        <p:spPr>
          <a:xfrm rot="5400000" flipH="1" flipV="1">
            <a:off x="3009900" y="4457700"/>
            <a:ext cx="609600" cy="53340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rot="16200000" flipV="1">
            <a:off x="2628900" y="3162300"/>
            <a:ext cx="762000" cy="38100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>
            <a:off x="3962400" y="3048000"/>
            <a:ext cx="1066800" cy="382588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rot="5400000" flipH="1" flipV="1">
            <a:off x="5638800" y="3200400"/>
            <a:ext cx="762000" cy="30480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rot="10800000">
            <a:off x="4648200" y="1905000"/>
            <a:ext cx="838200" cy="45720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Good Root Bridge Placement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5334000" y="2438400"/>
            <a:ext cx="1371600" cy="3810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Switch D</a:t>
            </a:r>
          </a:p>
        </p:txBody>
      </p:sp>
      <p:sp>
        <p:nvSpPr>
          <p:cNvPr id="5" name="Rectangle 4"/>
          <p:cNvSpPr/>
          <p:nvPr/>
        </p:nvSpPr>
        <p:spPr>
          <a:xfrm>
            <a:off x="2743200" y="3810000"/>
            <a:ext cx="1447800" cy="3810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Switch C</a:t>
            </a:r>
          </a:p>
        </p:txBody>
      </p:sp>
      <p:sp>
        <p:nvSpPr>
          <p:cNvPr id="6" name="Rectangle 5"/>
          <p:cNvSpPr/>
          <p:nvPr/>
        </p:nvSpPr>
        <p:spPr>
          <a:xfrm>
            <a:off x="2209800" y="2438400"/>
            <a:ext cx="1371600" cy="3810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Switch B</a:t>
            </a:r>
          </a:p>
        </p:txBody>
      </p:sp>
      <p:cxnSp>
        <p:nvCxnSpPr>
          <p:cNvPr id="7" name="Straight Connector 6"/>
          <p:cNvCxnSpPr>
            <a:stCxn id="6" idx="3"/>
            <a:endCxn id="4" idx="1"/>
          </p:cNvCxnSpPr>
          <p:nvPr/>
        </p:nvCxnSpPr>
        <p:spPr>
          <a:xfrm>
            <a:off x="3581400" y="2628900"/>
            <a:ext cx="1752600" cy="1588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6" idx="2"/>
            <a:endCxn id="5" idx="0"/>
          </p:cNvCxnSpPr>
          <p:nvPr/>
        </p:nvCxnSpPr>
        <p:spPr>
          <a:xfrm rot="16200000" flipH="1">
            <a:off x="2686050" y="3028950"/>
            <a:ext cx="990600" cy="571500"/>
          </a:xfrm>
          <a:prstGeom prst="line">
            <a:avLst/>
          </a:prstGeom>
          <a:ln w="25400" cmpd="sng">
            <a:solidFill>
              <a:schemeClr val="accent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4" idx="2"/>
            <a:endCxn id="5" idx="0"/>
          </p:cNvCxnSpPr>
          <p:nvPr/>
        </p:nvCxnSpPr>
        <p:spPr>
          <a:xfrm rot="5400000">
            <a:off x="4248150" y="2038350"/>
            <a:ext cx="990600" cy="255270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136" name="TextBox 55"/>
          <p:cNvSpPr txBox="1">
            <a:spLocks noChangeArrowheads="1"/>
          </p:cNvSpPr>
          <p:nvPr/>
        </p:nvSpPr>
        <p:spPr bwMode="auto">
          <a:xfrm>
            <a:off x="152400" y="2514600"/>
            <a:ext cx="19716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400"/>
              <a:t>16384.0000000000BB</a:t>
            </a:r>
          </a:p>
        </p:txBody>
      </p:sp>
      <p:sp>
        <p:nvSpPr>
          <p:cNvPr id="48137" name="TextBox 56"/>
          <p:cNvSpPr txBox="1">
            <a:spLocks noChangeArrowheads="1"/>
          </p:cNvSpPr>
          <p:nvPr/>
        </p:nvSpPr>
        <p:spPr bwMode="auto">
          <a:xfrm>
            <a:off x="6781800" y="2514600"/>
            <a:ext cx="19923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12288.0000000000DD</a:t>
            </a:r>
          </a:p>
        </p:txBody>
      </p:sp>
      <p:sp>
        <p:nvSpPr>
          <p:cNvPr id="48138" name="TextBox 57"/>
          <p:cNvSpPr txBox="1">
            <a:spLocks noChangeArrowheads="1"/>
          </p:cNvSpPr>
          <p:nvPr/>
        </p:nvSpPr>
        <p:spPr bwMode="auto">
          <a:xfrm>
            <a:off x="762000" y="3886200"/>
            <a:ext cx="19923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32768.0000000000CC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953000" y="3810000"/>
            <a:ext cx="1447800" cy="3810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Switch A</a:t>
            </a:r>
          </a:p>
        </p:txBody>
      </p:sp>
      <p:sp>
        <p:nvSpPr>
          <p:cNvPr id="48140" name="TextBox 55"/>
          <p:cNvSpPr txBox="1">
            <a:spLocks noChangeArrowheads="1"/>
          </p:cNvSpPr>
          <p:nvPr/>
        </p:nvSpPr>
        <p:spPr bwMode="auto">
          <a:xfrm>
            <a:off x="6553200" y="3886200"/>
            <a:ext cx="19669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32768.0000000000AA</a:t>
            </a:r>
          </a:p>
        </p:txBody>
      </p:sp>
      <p:cxnSp>
        <p:nvCxnSpPr>
          <p:cNvPr id="29" name="Straight Connector 28"/>
          <p:cNvCxnSpPr>
            <a:stCxn id="4" idx="2"/>
            <a:endCxn id="27" idx="0"/>
          </p:cNvCxnSpPr>
          <p:nvPr/>
        </p:nvCxnSpPr>
        <p:spPr>
          <a:xfrm rot="5400000">
            <a:off x="5353050" y="3143250"/>
            <a:ext cx="990600" cy="34290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6" idx="2"/>
            <a:endCxn id="27" idx="0"/>
          </p:cNvCxnSpPr>
          <p:nvPr/>
        </p:nvCxnSpPr>
        <p:spPr>
          <a:xfrm rot="16200000" flipH="1">
            <a:off x="3790950" y="1924050"/>
            <a:ext cx="990600" cy="278130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endCxn id="4" idx="0"/>
          </p:cNvCxnSpPr>
          <p:nvPr/>
        </p:nvCxnSpPr>
        <p:spPr>
          <a:xfrm rot="16200000" flipH="1">
            <a:off x="5448300" y="1866900"/>
            <a:ext cx="838200" cy="30480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Oval Callout 47"/>
          <p:cNvSpPr/>
          <p:nvPr/>
        </p:nvSpPr>
        <p:spPr>
          <a:xfrm>
            <a:off x="533400" y="1600200"/>
            <a:ext cx="1676400" cy="838200"/>
          </a:xfrm>
          <a:prstGeom prst="wedgeEllipseCallout">
            <a:avLst>
              <a:gd name="adj1" fmla="val 48708"/>
              <a:gd name="adj2" fmla="val 39544"/>
            </a:avLst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Alernative Root Bridge</a:t>
            </a:r>
          </a:p>
        </p:txBody>
      </p:sp>
      <p:sp>
        <p:nvSpPr>
          <p:cNvPr id="49" name="Rectangle 48"/>
          <p:cNvSpPr/>
          <p:nvPr/>
        </p:nvSpPr>
        <p:spPr>
          <a:xfrm>
            <a:off x="2209800" y="4724400"/>
            <a:ext cx="381000" cy="30480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50" name="Straight Connector 49"/>
          <p:cNvCxnSpPr>
            <a:stCxn id="5" idx="2"/>
            <a:endCxn id="49" idx="0"/>
          </p:cNvCxnSpPr>
          <p:nvPr/>
        </p:nvCxnSpPr>
        <p:spPr>
          <a:xfrm rot="5400000">
            <a:off x="2667000" y="3924300"/>
            <a:ext cx="533400" cy="1066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2362200" y="4876800"/>
            <a:ext cx="381000" cy="30480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514600" y="5029200"/>
            <a:ext cx="381000" cy="30480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55" name="Straight Connector 54"/>
          <p:cNvCxnSpPr>
            <a:stCxn id="5" idx="2"/>
            <a:endCxn id="53" idx="0"/>
          </p:cNvCxnSpPr>
          <p:nvPr/>
        </p:nvCxnSpPr>
        <p:spPr>
          <a:xfrm rot="5400000">
            <a:off x="2667000" y="4076700"/>
            <a:ext cx="685800" cy="914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5" idx="2"/>
            <a:endCxn id="54" idx="0"/>
          </p:cNvCxnSpPr>
          <p:nvPr/>
        </p:nvCxnSpPr>
        <p:spPr>
          <a:xfrm rot="5400000">
            <a:off x="2667000" y="4229100"/>
            <a:ext cx="838200" cy="762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6172200" y="4800600"/>
            <a:ext cx="381000" cy="30480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6019800" y="4953000"/>
            <a:ext cx="381000" cy="30480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5867400" y="5105400"/>
            <a:ext cx="381000" cy="30480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64" name="Straight Connector 63"/>
          <p:cNvCxnSpPr>
            <a:stCxn id="27" idx="2"/>
            <a:endCxn id="61" idx="0"/>
          </p:cNvCxnSpPr>
          <p:nvPr/>
        </p:nvCxnSpPr>
        <p:spPr>
          <a:xfrm rot="16200000" flipH="1">
            <a:off x="5715000" y="4152900"/>
            <a:ext cx="609600" cy="685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27" idx="2"/>
            <a:endCxn id="62" idx="0"/>
          </p:cNvCxnSpPr>
          <p:nvPr/>
        </p:nvCxnSpPr>
        <p:spPr>
          <a:xfrm rot="16200000" flipH="1">
            <a:off x="5562600" y="4305300"/>
            <a:ext cx="762000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27" idx="2"/>
            <a:endCxn id="63" idx="0"/>
          </p:cNvCxnSpPr>
          <p:nvPr/>
        </p:nvCxnSpPr>
        <p:spPr>
          <a:xfrm rot="16200000" flipH="1">
            <a:off x="5410200" y="4457700"/>
            <a:ext cx="914400" cy="381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157" name="TextBox 80"/>
          <p:cNvSpPr txBox="1">
            <a:spLocks noChangeArrowheads="1"/>
          </p:cNvSpPr>
          <p:nvPr/>
        </p:nvSpPr>
        <p:spPr bwMode="auto">
          <a:xfrm>
            <a:off x="4648200" y="1752600"/>
            <a:ext cx="1219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Out to active router</a:t>
            </a:r>
          </a:p>
        </p:txBody>
      </p:sp>
      <p:cxnSp>
        <p:nvCxnSpPr>
          <p:cNvPr id="83" name="Straight Arrow Connector 82"/>
          <p:cNvCxnSpPr/>
          <p:nvPr/>
        </p:nvCxnSpPr>
        <p:spPr>
          <a:xfrm rot="5400000" flipH="1" flipV="1">
            <a:off x="3009900" y="4457700"/>
            <a:ext cx="609600" cy="53340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V="1">
            <a:off x="4267200" y="3200400"/>
            <a:ext cx="1219200" cy="45720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rot="16200000" flipV="1">
            <a:off x="5676900" y="1866900"/>
            <a:ext cx="609600" cy="22860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Oval Callout 37"/>
          <p:cNvSpPr/>
          <p:nvPr/>
        </p:nvSpPr>
        <p:spPr>
          <a:xfrm>
            <a:off x="6781800" y="1600200"/>
            <a:ext cx="1676400" cy="838200"/>
          </a:xfrm>
          <a:prstGeom prst="wedgeEllipseCallout">
            <a:avLst>
              <a:gd name="adj1" fmla="val -43126"/>
              <a:gd name="adj2" fmla="val 53318"/>
            </a:avLst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Root Bridge</a:t>
            </a:r>
          </a:p>
        </p:txBody>
      </p:sp>
      <p:cxnSp>
        <p:nvCxnSpPr>
          <p:cNvPr id="39" name="Straight Connector 38"/>
          <p:cNvCxnSpPr>
            <a:endCxn id="6" idx="0"/>
          </p:cNvCxnSpPr>
          <p:nvPr/>
        </p:nvCxnSpPr>
        <p:spPr>
          <a:xfrm rot="5400000">
            <a:off x="2590800" y="1981200"/>
            <a:ext cx="762000" cy="152400"/>
          </a:xfrm>
          <a:prstGeom prst="line">
            <a:avLst/>
          </a:prstGeom>
          <a:ln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163" name="TextBox 41"/>
          <p:cNvSpPr txBox="1">
            <a:spLocks noChangeArrowheads="1"/>
          </p:cNvSpPr>
          <p:nvPr/>
        </p:nvSpPr>
        <p:spPr bwMode="auto">
          <a:xfrm>
            <a:off x="2971800" y="1752600"/>
            <a:ext cx="152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Out to standby router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Protecting the STP Topology</a:t>
            </a:r>
          </a:p>
        </p:txBody>
      </p:sp>
      <p:sp>
        <p:nvSpPr>
          <p:cNvPr id="491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Some vendors have included features that protect the STP topology: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Root Guard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BPDU Guard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Loop Guard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UDLD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Etc.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STP Design Guidelines</a:t>
            </a:r>
          </a:p>
        </p:txBody>
      </p:sp>
      <p:sp>
        <p:nvSpPr>
          <p:cNvPr id="829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Enable spanning tree even if you don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t have redundant paths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Always plan and set bridge priorities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Make the root choice deterministic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Include an alternative root bridge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If possible, do not accept BPDUs on end user ports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Apply BPDU Guard or similar where available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802.1d Convergence Speeds</a:t>
            </a:r>
            <a:endParaRPr lang="en-US" dirty="0"/>
          </a:p>
        </p:txBody>
      </p:sp>
      <p:sp>
        <p:nvSpPr>
          <p:cNvPr id="829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Moving from the Blocking state to the Forwarding State takes at least 2 x Forward Delay time units (~ 30 </a:t>
            </a:r>
            <a:r>
              <a:rPr lang="en-US" sz="2400" dirty="0" err="1" smtClean="0"/>
              <a:t>secs</a:t>
            </a:r>
            <a:r>
              <a:rPr lang="en-US" sz="2400" dirty="0" smtClean="0"/>
              <a:t>.)</a:t>
            </a:r>
          </a:p>
          <a:p>
            <a:pPr lvl="1"/>
            <a:r>
              <a:rPr lang="en-US" sz="2000" dirty="0" smtClean="0"/>
              <a:t>This can be annoying when connecting end user stations</a:t>
            </a:r>
          </a:p>
          <a:p>
            <a:r>
              <a:rPr lang="en-US" sz="2400" dirty="0" smtClean="0"/>
              <a:t>Some vendors have added enhancements such as </a:t>
            </a:r>
            <a:r>
              <a:rPr lang="en-US" sz="2400" dirty="0" err="1" smtClean="0"/>
              <a:t>PortFast</a:t>
            </a:r>
            <a:r>
              <a:rPr lang="en-US" sz="2400" dirty="0" smtClean="0"/>
              <a:t>, which will reduce this time to a minimum for edge ports</a:t>
            </a:r>
          </a:p>
          <a:p>
            <a:pPr lvl="1"/>
            <a:r>
              <a:rPr lang="en-US" sz="2000" dirty="0" smtClean="0"/>
              <a:t>Never use </a:t>
            </a:r>
            <a:r>
              <a:rPr lang="en-US" sz="2000" dirty="0" err="1" smtClean="0"/>
              <a:t>PortFast</a:t>
            </a:r>
            <a:r>
              <a:rPr lang="en-US" sz="2000" dirty="0" smtClean="0"/>
              <a:t> or similar in switch-to-switch links</a:t>
            </a:r>
          </a:p>
          <a:p>
            <a:r>
              <a:rPr lang="en-US" sz="2400" dirty="0" smtClean="0"/>
              <a:t>Topology changes typically take 30 seconds too</a:t>
            </a:r>
          </a:p>
          <a:p>
            <a:pPr lvl="1"/>
            <a:r>
              <a:rPr lang="en-US" sz="2000" dirty="0" smtClean="0"/>
              <a:t>This can be unacceptable in a production network</a:t>
            </a:r>
            <a:endParaRPr lang="en-US" sz="2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Rapid Spanning Tree (802.1w)</a:t>
            </a:r>
          </a:p>
        </p:txBody>
      </p:sp>
      <p:sp>
        <p:nvSpPr>
          <p:cNvPr id="942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Convergence is </a:t>
            </a:r>
            <a:r>
              <a:rPr lang="en-US" b="1">
                <a:latin typeface="Arial" charset="0"/>
                <a:ea typeface="ＭＳ Ｐゴシック" charset="0"/>
                <a:cs typeface="ＭＳ Ｐゴシック" charset="0"/>
              </a:rPr>
              <a:t>much 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faster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Communication between switches is more interactive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Edge ports don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t participate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Edge ports transition to forwarding state immediately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If BPDUs are received on an edge port, it becomes a non-edge port to prevent loops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Rapid Spanning Tree (802.1w)</a:t>
            </a:r>
          </a:p>
        </p:txBody>
      </p:sp>
      <p:sp>
        <p:nvSpPr>
          <p:cNvPr id="901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Defines these port roles: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Root Port (same as with 802.1d)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Alternate Port </a:t>
            </a:r>
          </a:p>
          <a:p>
            <a:pPr lvl="2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 port with an alternate path to the root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Designated Port (same as with 802.1d)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Backup Port</a:t>
            </a:r>
          </a:p>
          <a:p>
            <a:pPr lvl="2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 backup/redundant path to a segment where another bridge port already connects.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Rapid Spanning Tree (802.1w)</a:t>
            </a:r>
          </a:p>
        </p:txBody>
      </p:sp>
      <p:sp>
        <p:nvSpPr>
          <p:cNvPr id="901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Synchronization process uses a handshake method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After a root is elected, the topology is built in cascade, where each switch proposes to be the designated bridge for each point-to-point link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While this happens, all the downstream switch links are blocking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Switching Loop</a:t>
            </a:r>
          </a:p>
        </p:txBody>
      </p:sp>
      <p:sp>
        <p:nvSpPr>
          <p:cNvPr id="4" name="Rectangle 3"/>
          <p:cNvSpPr/>
          <p:nvPr/>
        </p:nvSpPr>
        <p:spPr>
          <a:xfrm>
            <a:off x="762000" y="2590800"/>
            <a:ext cx="1676400" cy="3810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Switch A</a:t>
            </a:r>
          </a:p>
        </p:txBody>
      </p:sp>
      <p:sp>
        <p:nvSpPr>
          <p:cNvPr id="5" name="Rectangle 4"/>
          <p:cNvSpPr/>
          <p:nvPr/>
        </p:nvSpPr>
        <p:spPr>
          <a:xfrm>
            <a:off x="3962400" y="2590800"/>
            <a:ext cx="1676400" cy="3810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Switch B</a:t>
            </a:r>
          </a:p>
        </p:txBody>
      </p:sp>
      <p:sp>
        <p:nvSpPr>
          <p:cNvPr id="6" name="Rectangle 5"/>
          <p:cNvSpPr/>
          <p:nvPr/>
        </p:nvSpPr>
        <p:spPr>
          <a:xfrm>
            <a:off x="2438400" y="3962400"/>
            <a:ext cx="1676400" cy="3810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Switch C</a:t>
            </a:r>
          </a:p>
        </p:txBody>
      </p:sp>
      <p:cxnSp>
        <p:nvCxnSpPr>
          <p:cNvPr id="8" name="Straight Connector 7"/>
          <p:cNvCxnSpPr>
            <a:endCxn id="4" idx="2"/>
          </p:cNvCxnSpPr>
          <p:nvPr/>
        </p:nvCxnSpPr>
        <p:spPr>
          <a:xfrm rot="10800000">
            <a:off x="1600200" y="2971800"/>
            <a:ext cx="1219200" cy="990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endCxn id="5" idx="2"/>
          </p:cNvCxnSpPr>
          <p:nvPr/>
        </p:nvCxnSpPr>
        <p:spPr>
          <a:xfrm flipV="1">
            <a:off x="3657600" y="2971800"/>
            <a:ext cx="1143000" cy="990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4" idx="3"/>
            <a:endCxn id="5" idx="1"/>
          </p:cNvCxnSpPr>
          <p:nvPr/>
        </p:nvCxnSpPr>
        <p:spPr>
          <a:xfrm>
            <a:off x="2438400" y="2781300"/>
            <a:ext cx="1524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048000" y="5257800"/>
            <a:ext cx="381000" cy="30480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19" name="Straight Connector 18"/>
          <p:cNvCxnSpPr>
            <a:stCxn id="17" idx="0"/>
            <a:endCxn id="6" idx="2"/>
          </p:cNvCxnSpPr>
          <p:nvPr/>
        </p:nvCxnSpPr>
        <p:spPr>
          <a:xfrm rot="5400000" flipH="1" flipV="1">
            <a:off x="2800350" y="4781550"/>
            <a:ext cx="914400" cy="381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rot="5400000" flipH="1" flipV="1">
            <a:off x="3201194" y="4799806"/>
            <a:ext cx="457200" cy="1588"/>
          </a:xfrm>
          <a:prstGeom prst="straightConnector1">
            <a:avLst/>
          </a:prstGeom>
          <a:ln>
            <a:tailEnd type="arrow"/>
          </a:ln>
          <a:effectLst>
            <a:outerShdw blurRad="40000" dist="20000" dir="5400000" rotWithShape="0">
              <a:srgbClr val="FF66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443" name="TextBox 69"/>
          <p:cNvSpPr txBox="1">
            <a:spLocks noChangeArrowheads="1"/>
          </p:cNvSpPr>
          <p:nvPr/>
        </p:nvSpPr>
        <p:spPr bwMode="auto">
          <a:xfrm>
            <a:off x="5181600" y="3505200"/>
            <a:ext cx="35052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sz="1800"/>
              <a:t> </a:t>
            </a:r>
            <a:r>
              <a:rPr lang="en-US" sz="2000"/>
              <a:t>Node1 sends a broadcast frame (e.g. an ARP request)</a:t>
            </a:r>
          </a:p>
          <a:p>
            <a:pPr eaLnBrk="1" hangingPunct="1">
              <a:buFont typeface="Arial" charset="0"/>
              <a:buChar char="•"/>
            </a:pPr>
            <a:endParaRPr lang="en-US" sz="2000"/>
          </a:p>
          <a:p>
            <a:pPr eaLnBrk="1" hangingPunct="1"/>
            <a:endParaRPr lang="en-US" sz="2000"/>
          </a:p>
        </p:txBody>
      </p:sp>
      <p:sp>
        <p:nvSpPr>
          <p:cNvPr id="18444" name="TextBox 81"/>
          <p:cNvSpPr txBox="1">
            <a:spLocks noChangeArrowheads="1"/>
          </p:cNvSpPr>
          <p:nvPr/>
        </p:nvSpPr>
        <p:spPr bwMode="auto">
          <a:xfrm>
            <a:off x="2819400" y="5562600"/>
            <a:ext cx="9286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Node 1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Rapid Spanning Tree (802.1w)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733800" y="2209800"/>
            <a:ext cx="990600" cy="4572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Root</a:t>
            </a:r>
          </a:p>
        </p:txBody>
      </p:sp>
      <p:cxnSp>
        <p:nvCxnSpPr>
          <p:cNvPr id="16" name="Straight Connector 15"/>
          <p:cNvCxnSpPr>
            <a:stCxn id="18" idx="0"/>
            <a:endCxn id="8" idx="2"/>
          </p:cNvCxnSpPr>
          <p:nvPr/>
        </p:nvCxnSpPr>
        <p:spPr bwMode="auto">
          <a:xfrm rot="5400000" flipH="1" flipV="1">
            <a:off x="2857500" y="1981200"/>
            <a:ext cx="685800" cy="2057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 bwMode="auto">
          <a:xfrm>
            <a:off x="1676400" y="3352800"/>
            <a:ext cx="990600" cy="4572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Switch</a:t>
            </a:r>
            <a:endParaRPr lang="en-US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 rot="10800000" flipV="1">
            <a:off x="2286000" y="2743200"/>
            <a:ext cx="1219200" cy="38100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302" name="TextBox 42"/>
          <p:cNvSpPr txBox="1">
            <a:spLocks noChangeArrowheads="1"/>
          </p:cNvSpPr>
          <p:nvPr/>
        </p:nvSpPr>
        <p:spPr bwMode="auto">
          <a:xfrm>
            <a:off x="2133600" y="2438400"/>
            <a:ext cx="8937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Proposal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1676400" y="4724400"/>
            <a:ext cx="990600" cy="4572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Switch</a:t>
            </a:r>
            <a:endParaRPr lang="en-US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45" name="Straight Connector 44"/>
          <p:cNvCxnSpPr>
            <a:stCxn id="44" idx="0"/>
            <a:endCxn id="18" idx="2"/>
          </p:cNvCxnSpPr>
          <p:nvPr/>
        </p:nvCxnSpPr>
        <p:spPr bwMode="auto">
          <a:xfrm rot="5400000" flipH="1" flipV="1">
            <a:off x="1714501" y="4267200"/>
            <a:ext cx="914400" cy="3175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V="1">
            <a:off x="2895600" y="2971800"/>
            <a:ext cx="1143000" cy="38100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306" name="TextBox 52"/>
          <p:cNvSpPr txBox="1">
            <a:spLocks noChangeArrowheads="1"/>
          </p:cNvSpPr>
          <p:nvPr/>
        </p:nvSpPr>
        <p:spPr bwMode="auto">
          <a:xfrm>
            <a:off x="3200400" y="3200400"/>
            <a:ext cx="10699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Agreement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5486400" y="3352800"/>
            <a:ext cx="990600" cy="4572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Switch</a:t>
            </a:r>
            <a:endParaRPr lang="en-US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5486400" y="4724400"/>
            <a:ext cx="990600" cy="4572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Switch</a:t>
            </a:r>
            <a:endParaRPr lang="en-US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57" name="Straight Connector 56"/>
          <p:cNvCxnSpPr>
            <a:stCxn id="56" idx="0"/>
            <a:endCxn id="55" idx="2"/>
          </p:cNvCxnSpPr>
          <p:nvPr/>
        </p:nvCxnSpPr>
        <p:spPr bwMode="auto">
          <a:xfrm rot="5400000" flipH="1" flipV="1">
            <a:off x="5524501" y="4267200"/>
            <a:ext cx="914400" cy="3175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55" idx="0"/>
            <a:endCxn id="8" idx="2"/>
          </p:cNvCxnSpPr>
          <p:nvPr/>
        </p:nvCxnSpPr>
        <p:spPr bwMode="auto">
          <a:xfrm rot="16200000" flipV="1">
            <a:off x="4762500" y="2133600"/>
            <a:ext cx="685800" cy="175260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311" name="TextBox 60"/>
          <p:cNvSpPr txBox="1">
            <a:spLocks noChangeArrowheads="1"/>
          </p:cNvSpPr>
          <p:nvPr/>
        </p:nvSpPr>
        <p:spPr bwMode="auto">
          <a:xfrm>
            <a:off x="3200400" y="2286000"/>
            <a:ext cx="501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DP</a:t>
            </a:r>
          </a:p>
        </p:txBody>
      </p:sp>
      <p:sp>
        <p:nvSpPr>
          <p:cNvPr id="55312" name="TextBox 61"/>
          <p:cNvSpPr txBox="1">
            <a:spLocks noChangeArrowheads="1"/>
          </p:cNvSpPr>
          <p:nvPr/>
        </p:nvSpPr>
        <p:spPr bwMode="auto">
          <a:xfrm>
            <a:off x="1676400" y="2971800"/>
            <a:ext cx="501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RP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Rapid Spanning Tree (802.1w)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3733800" y="2209800"/>
            <a:ext cx="990600" cy="4572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Root</a:t>
            </a:r>
          </a:p>
        </p:txBody>
      </p:sp>
      <p:cxnSp>
        <p:nvCxnSpPr>
          <p:cNvPr id="63" name="Straight Connector 62"/>
          <p:cNvCxnSpPr>
            <a:stCxn id="64" idx="0"/>
            <a:endCxn id="62" idx="2"/>
          </p:cNvCxnSpPr>
          <p:nvPr/>
        </p:nvCxnSpPr>
        <p:spPr bwMode="auto">
          <a:xfrm rot="5400000" flipH="1" flipV="1">
            <a:off x="2857500" y="1981200"/>
            <a:ext cx="685800" cy="2057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 bwMode="auto">
          <a:xfrm>
            <a:off x="1676400" y="3352800"/>
            <a:ext cx="990600" cy="4572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Switch</a:t>
            </a:r>
            <a:endParaRPr lang="en-US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5181600" y="2743200"/>
            <a:ext cx="914400" cy="38100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326" name="TextBox 65"/>
          <p:cNvSpPr txBox="1">
            <a:spLocks noChangeArrowheads="1"/>
          </p:cNvSpPr>
          <p:nvPr/>
        </p:nvSpPr>
        <p:spPr bwMode="auto">
          <a:xfrm>
            <a:off x="5562600" y="2438400"/>
            <a:ext cx="8937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Proposal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1676400" y="4724400"/>
            <a:ext cx="990600" cy="4572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Switch</a:t>
            </a:r>
            <a:endParaRPr lang="en-US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68" name="Straight Connector 67"/>
          <p:cNvCxnSpPr>
            <a:stCxn id="67" idx="0"/>
            <a:endCxn id="64" idx="2"/>
          </p:cNvCxnSpPr>
          <p:nvPr/>
        </p:nvCxnSpPr>
        <p:spPr bwMode="auto">
          <a:xfrm rot="5400000" flipH="1" flipV="1">
            <a:off x="1714501" y="4267200"/>
            <a:ext cx="914400" cy="3175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rot="10800000">
            <a:off x="4343400" y="2895600"/>
            <a:ext cx="914400" cy="38100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330" name="TextBox 69"/>
          <p:cNvSpPr txBox="1">
            <a:spLocks noChangeArrowheads="1"/>
          </p:cNvSpPr>
          <p:nvPr/>
        </p:nvSpPr>
        <p:spPr bwMode="auto">
          <a:xfrm>
            <a:off x="3733800" y="3124200"/>
            <a:ext cx="10699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Agreement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5486400" y="3352800"/>
            <a:ext cx="990600" cy="4572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Switch</a:t>
            </a:r>
            <a:endParaRPr lang="en-US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5486400" y="4724400"/>
            <a:ext cx="990600" cy="4572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Switch</a:t>
            </a:r>
            <a:endParaRPr lang="en-US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73" name="Straight Connector 72"/>
          <p:cNvCxnSpPr>
            <a:stCxn id="72" idx="0"/>
            <a:endCxn id="71" idx="2"/>
          </p:cNvCxnSpPr>
          <p:nvPr/>
        </p:nvCxnSpPr>
        <p:spPr bwMode="auto">
          <a:xfrm rot="5400000" flipH="1" flipV="1">
            <a:off x="5524501" y="4267200"/>
            <a:ext cx="914400" cy="3175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71" idx="0"/>
            <a:endCxn id="62" idx="2"/>
          </p:cNvCxnSpPr>
          <p:nvPr/>
        </p:nvCxnSpPr>
        <p:spPr bwMode="auto">
          <a:xfrm rot="16200000" flipV="1">
            <a:off x="4762500" y="2133600"/>
            <a:ext cx="685800" cy="1752600"/>
          </a:xfrm>
          <a:prstGeom prst="line">
            <a:avLst/>
          </a:prstGeom>
          <a:ln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335" name="TextBox 74"/>
          <p:cNvSpPr txBox="1">
            <a:spLocks noChangeArrowheads="1"/>
          </p:cNvSpPr>
          <p:nvPr/>
        </p:nvSpPr>
        <p:spPr bwMode="auto">
          <a:xfrm>
            <a:off x="3200400" y="2286000"/>
            <a:ext cx="501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DP</a:t>
            </a:r>
          </a:p>
        </p:txBody>
      </p:sp>
      <p:sp>
        <p:nvSpPr>
          <p:cNvPr id="56336" name="TextBox 75"/>
          <p:cNvSpPr txBox="1">
            <a:spLocks noChangeArrowheads="1"/>
          </p:cNvSpPr>
          <p:nvPr/>
        </p:nvSpPr>
        <p:spPr bwMode="auto">
          <a:xfrm>
            <a:off x="1676400" y="2971800"/>
            <a:ext cx="501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RP</a:t>
            </a:r>
          </a:p>
        </p:txBody>
      </p:sp>
      <p:sp>
        <p:nvSpPr>
          <p:cNvPr id="56337" name="TextBox 79"/>
          <p:cNvSpPr txBox="1">
            <a:spLocks noChangeArrowheads="1"/>
          </p:cNvSpPr>
          <p:nvPr/>
        </p:nvSpPr>
        <p:spPr bwMode="auto">
          <a:xfrm>
            <a:off x="4800600" y="2286000"/>
            <a:ext cx="501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DP</a:t>
            </a:r>
          </a:p>
        </p:txBody>
      </p:sp>
      <p:sp>
        <p:nvSpPr>
          <p:cNvPr id="56338" name="TextBox 80"/>
          <p:cNvSpPr txBox="1">
            <a:spLocks noChangeArrowheads="1"/>
          </p:cNvSpPr>
          <p:nvPr/>
        </p:nvSpPr>
        <p:spPr bwMode="auto">
          <a:xfrm>
            <a:off x="6248400" y="2971800"/>
            <a:ext cx="501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RP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Rapid Spanning Tree (802.1w)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3733800" y="2209800"/>
            <a:ext cx="990600" cy="4572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Root</a:t>
            </a:r>
          </a:p>
        </p:txBody>
      </p:sp>
      <p:cxnSp>
        <p:nvCxnSpPr>
          <p:cNvPr id="63" name="Straight Connector 62"/>
          <p:cNvCxnSpPr>
            <a:stCxn id="64" idx="0"/>
            <a:endCxn id="62" idx="2"/>
          </p:cNvCxnSpPr>
          <p:nvPr/>
        </p:nvCxnSpPr>
        <p:spPr bwMode="auto">
          <a:xfrm rot="5400000" flipH="1" flipV="1">
            <a:off x="2857500" y="1981200"/>
            <a:ext cx="685800" cy="2057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 bwMode="auto">
          <a:xfrm>
            <a:off x="1676400" y="3352800"/>
            <a:ext cx="990600" cy="4572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Switch</a:t>
            </a:r>
            <a:endParaRPr lang="en-US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65" name="Straight Arrow Connector 64"/>
          <p:cNvCxnSpPr/>
          <p:nvPr/>
        </p:nvCxnSpPr>
        <p:spPr>
          <a:xfrm rot="5400000">
            <a:off x="1716087" y="4227513"/>
            <a:ext cx="531813" cy="1588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350" name="TextBox 65"/>
          <p:cNvSpPr txBox="1">
            <a:spLocks noChangeArrowheads="1"/>
          </p:cNvSpPr>
          <p:nvPr/>
        </p:nvSpPr>
        <p:spPr bwMode="auto">
          <a:xfrm>
            <a:off x="990600" y="4038600"/>
            <a:ext cx="8937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Proposal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1676400" y="4724400"/>
            <a:ext cx="990600" cy="4572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Switch</a:t>
            </a:r>
            <a:endParaRPr lang="en-US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68" name="Straight Connector 67"/>
          <p:cNvCxnSpPr>
            <a:stCxn id="67" idx="0"/>
            <a:endCxn id="64" idx="2"/>
          </p:cNvCxnSpPr>
          <p:nvPr/>
        </p:nvCxnSpPr>
        <p:spPr bwMode="auto">
          <a:xfrm rot="5400000" flipH="1" flipV="1">
            <a:off x="1714501" y="4267200"/>
            <a:ext cx="914400" cy="3175"/>
          </a:xfrm>
          <a:prstGeom prst="line">
            <a:avLst/>
          </a:prstGeom>
          <a:ln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rot="5400000" flipH="1" flipV="1">
            <a:off x="2095500" y="4229100"/>
            <a:ext cx="534988" cy="1588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354" name="TextBox 69"/>
          <p:cNvSpPr txBox="1">
            <a:spLocks noChangeArrowheads="1"/>
          </p:cNvSpPr>
          <p:nvPr/>
        </p:nvSpPr>
        <p:spPr bwMode="auto">
          <a:xfrm>
            <a:off x="2590800" y="4038600"/>
            <a:ext cx="10699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Agreement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5486400" y="3352800"/>
            <a:ext cx="990600" cy="4572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Switch</a:t>
            </a:r>
            <a:endParaRPr lang="en-US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5486400" y="4724400"/>
            <a:ext cx="990600" cy="4572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Switch</a:t>
            </a:r>
            <a:endParaRPr lang="en-US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73" name="Straight Connector 72"/>
          <p:cNvCxnSpPr>
            <a:stCxn id="72" idx="0"/>
            <a:endCxn id="71" idx="2"/>
          </p:cNvCxnSpPr>
          <p:nvPr/>
        </p:nvCxnSpPr>
        <p:spPr bwMode="auto">
          <a:xfrm rot="5400000" flipH="1" flipV="1">
            <a:off x="5524501" y="4267200"/>
            <a:ext cx="914400" cy="3175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71" idx="0"/>
            <a:endCxn id="62" idx="2"/>
          </p:cNvCxnSpPr>
          <p:nvPr/>
        </p:nvCxnSpPr>
        <p:spPr bwMode="auto">
          <a:xfrm rot="16200000" flipV="1">
            <a:off x="4762500" y="2133600"/>
            <a:ext cx="685800" cy="1752600"/>
          </a:xfrm>
          <a:prstGeom prst="line">
            <a:avLst/>
          </a:prstGeom>
          <a:ln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359" name="TextBox 74"/>
          <p:cNvSpPr txBox="1">
            <a:spLocks noChangeArrowheads="1"/>
          </p:cNvSpPr>
          <p:nvPr/>
        </p:nvSpPr>
        <p:spPr bwMode="auto">
          <a:xfrm>
            <a:off x="3200400" y="2286000"/>
            <a:ext cx="501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DP</a:t>
            </a:r>
          </a:p>
        </p:txBody>
      </p:sp>
      <p:sp>
        <p:nvSpPr>
          <p:cNvPr id="57360" name="TextBox 75"/>
          <p:cNvSpPr txBox="1">
            <a:spLocks noChangeArrowheads="1"/>
          </p:cNvSpPr>
          <p:nvPr/>
        </p:nvSpPr>
        <p:spPr bwMode="auto">
          <a:xfrm>
            <a:off x="1676400" y="2971800"/>
            <a:ext cx="501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RP</a:t>
            </a:r>
          </a:p>
        </p:txBody>
      </p:sp>
      <p:sp>
        <p:nvSpPr>
          <p:cNvPr id="57361" name="TextBox 79"/>
          <p:cNvSpPr txBox="1">
            <a:spLocks noChangeArrowheads="1"/>
          </p:cNvSpPr>
          <p:nvPr/>
        </p:nvSpPr>
        <p:spPr bwMode="auto">
          <a:xfrm>
            <a:off x="4800600" y="2286000"/>
            <a:ext cx="501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DP</a:t>
            </a:r>
          </a:p>
        </p:txBody>
      </p:sp>
      <p:sp>
        <p:nvSpPr>
          <p:cNvPr id="57362" name="TextBox 80"/>
          <p:cNvSpPr txBox="1">
            <a:spLocks noChangeArrowheads="1"/>
          </p:cNvSpPr>
          <p:nvPr/>
        </p:nvSpPr>
        <p:spPr bwMode="auto">
          <a:xfrm>
            <a:off x="6248400" y="2971800"/>
            <a:ext cx="501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RP</a:t>
            </a:r>
          </a:p>
        </p:txBody>
      </p:sp>
      <p:sp>
        <p:nvSpPr>
          <p:cNvPr id="57363" name="TextBox 23"/>
          <p:cNvSpPr txBox="1">
            <a:spLocks noChangeArrowheads="1"/>
          </p:cNvSpPr>
          <p:nvPr/>
        </p:nvSpPr>
        <p:spPr bwMode="auto">
          <a:xfrm>
            <a:off x="1143000" y="3733800"/>
            <a:ext cx="501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DP</a:t>
            </a:r>
          </a:p>
        </p:txBody>
      </p:sp>
      <p:sp>
        <p:nvSpPr>
          <p:cNvPr id="57364" name="TextBox 24"/>
          <p:cNvSpPr txBox="1">
            <a:spLocks noChangeArrowheads="1"/>
          </p:cNvSpPr>
          <p:nvPr/>
        </p:nvSpPr>
        <p:spPr bwMode="auto">
          <a:xfrm>
            <a:off x="1143000" y="4572000"/>
            <a:ext cx="501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RP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Rapid Spanning Tree (802.1w)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3733800" y="2209800"/>
            <a:ext cx="990600" cy="4572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Root</a:t>
            </a:r>
          </a:p>
        </p:txBody>
      </p:sp>
      <p:cxnSp>
        <p:nvCxnSpPr>
          <p:cNvPr id="63" name="Straight Connector 62"/>
          <p:cNvCxnSpPr>
            <a:stCxn id="64" idx="0"/>
            <a:endCxn id="62" idx="2"/>
          </p:cNvCxnSpPr>
          <p:nvPr/>
        </p:nvCxnSpPr>
        <p:spPr bwMode="auto">
          <a:xfrm rot="5400000" flipH="1" flipV="1">
            <a:off x="2857500" y="1981200"/>
            <a:ext cx="685800" cy="2057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 bwMode="auto">
          <a:xfrm>
            <a:off x="1676400" y="3352800"/>
            <a:ext cx="990600" cy="4572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Switch</a:t>
            </a:r>
            <a:endParaRPr lang="en-US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65" name="Straight Arrow Connector 64"/>
          <p:cNvCxnSpPr/>
          <p:nvPr/>
        </p:nvCxnSpPr>
        <p:spPr>
          <a:xfrm rot="5400000">
            <a:off x="5526087" y="4227513"/>
            <a:ext cx="531813" cy="1588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374" name="TextBox 65"/>
          <p:cNvSpPr txBox="1">
            <a:spLocks noChangeArrowheads="1"/>
          </p:cNvSpPr>
          <p:nvPr/>
        </p:nvSpPr>
        <p:spPr bwMode="auto">
          <a:xfrm>
            <a:off x="4800600" y="4038600"/>
            <a:ext cx="8937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Proposal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1676400" y="4724400"/>
            <a:ext cx="990600" cy="4572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Switch</a:t>
            </a:r>
            <a:endParaRPr lang="en-US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68" name="Straight Connector 67"/>
          <p:cNvCxnSpPr>
            <a:stCxn id="67" idx="0"/>
            <a:endCxn id="64" idx="2"/>
          </p:cNvCxnSpPr>
          <p:nvPr/>
        </p:nvCxnSpPr>
        <p:spPr bwMode="auto">
          <a:xfrm rot="5400000" flipH="1" flipV="1">
            <a:off x="1714501" y="4267200"/>
            <a:ext cx="914400" cy="3175"/>
          </a:xfrm>
          <a:prstGeom prst="line">
            <a:avLst/>
          </a:prstGeom>
          <a:ln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rot="5400000" flipH="1" flipV="1">
            <a:off x="5905500" y="4229100"/>
            <a:ext cx="534988" cy="1588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378" name="TextBox 69"/>
          <p:cNvSpPr txBox="1">
            <a:spLocks noChangeArrowheads="1"/>
          </p:cNvSpPr>
          <p:nvPr/>
        </p:nvSpPr>
        <p:spPr bwMode="auto">
          <a:xfrm>
            <a:off x="6400800" y="4038600"/>
            <a:ext cx="10699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Agreement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5486400" y="3352800"/>
            <a:ext cx="990600" cy="4572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Switch</a:t>
            </a:r>
            <a:endParaRPr lang="en-US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5486400" y="4724400"/>
            <a:ext cx="990600" cy="4572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Switch</a:t>
            </a:r>
            <a:endParaRPr lang="en-US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73" name="Straight Connector 72"/>
          <p:cNvCxnSpPr>
            <a:stCxn id="72" idx="0"/>
            <a:endCxn id="71" idx="2"/>
          </p:cNvCxnSpPr>
          <p:nvPr/>
        </p:nvCxnSpPr>
        <p:spPr bwMode="auto">
          <a:xfrm rot="5400000" flipH="1" flipV="1">
            <a:off x="5524501" y="4267200"/>
            <a:ext cx="914400" cy="3175"/>
          </a:xfrm>
          <a:prstGeom prst="line">
            <a:avLst/>
          </a:prstGeom>
          <a:ln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71" idx="0"/>
            <a:endCxn id="62" idx="2"/>
          </p:cNvCxnSpPr>
          <p:nvPr/>
        </p:nvCxnSpPr>
        <p:spPr bwMode="auto">
          <a:xfrm rot="16200000" flipV="1">
            <a:off x="4762500" y="2133600"/>
            <a:ext cx="685800" cy="1752600"/>
          </a:xfrm>
          <a:prstGeom prst="line">
            <a:avLst/>
          </a:prstGeom>
          <a:ln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383" name="TextBox 74"/>
          <p:cNvSpPr txBox="1">
            <a:spLocks noChangeArrowheads="1"/>
          </p:cNvSpPr>
          <p:nvPr/>
        </p:nvSpPr>
        <p:spPr bwMode="auto">
          <a:xfrm>
            <a:off x="3200400" y="2286000"/>
            <a:ext cx="501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DP</a:t>
            </a:r>
          </a:p>
        </p:txBody>
      </p:sp>
      <p:sp>
        <p:nvSpPr>
          <p:cNvPr id="58384" name="TextBox 75"/>
          <p:cNvSpPr txBox="1">
            <a:spLocks noChangeArrowheads="1"/>
          </p:cNvSpPr>
          <p:nvPr/>
        </p:nvSpPr>
        <p:spPr bwMode="auto">
          <a:xfrm>
            <a:off x="1676400" y="2971800"/>
            <a:ext cx="501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RP</a:t>
            </a:r>
          </a:p>
        </p:txBody>
      </p:sp>
      <p:sp>
        <p:nvSpPr>
          <p:cNvPr id="58385" name="TextBox 79"/>
          <p:cNvSpPr txBox="1">
            <a:spLocks noChangeArrowheads="1"/>
          </p:cNvSpPr>
          <p:nvPr/>
        </p:nvSpPr>
        <p:spPr bwMode="auto">
          <a:xfrm>
            <a:off x="4800600" y="2286000"/>
            <a:ext cx="501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DP</a:t>
            </a:r>
          </a:p>
        </p:txBody>
      </p:sp>
      <p:sp>
        <p:nvSpPr>
          <p:cNvPr id="58386" name="TextBox 80"/>
          <p:cNvSpPr txBox="1">
            <a:spLocks noChangeArrowheads="1"/>
          </p:cNvSpPr>
          <p:nvPr/>
        </p:nvSpPr>
        <p:spPr bwMode="auto">
          <a:xfrm>
            <a:off x="6248400" y="2971800"/>
            <a:ext cx="501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RP</a:t>
            </a:r>
          </a:p>
        </p:txBody>
      </p:sp>
      <p:sp>
        <p:nvSpPr>
          <p:cNvPr id="58387" name="TextBox 23"/>
          <p:cNvSpPr txBox="1">
            <a:spLocks noChangeArrowheads="1"/>
          </p:cNvSpPr>
          <p:nvPr/>
        </p:nvSpPr>
        <p:spPr bwMode="auto">
          <a:xfrm>
            <a:off x="1143000" y="3733800"/>
            <a:ext cx="501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DP</a:t>
            </a:r>
          </a:p>
        </p:txBody>
      </p:sp>
      <p:sp>
        <p:nvSpPr>
          <p:cNvPr id="58388" name="TextBox 24"/>
          <p:cNvSpPr txBox="1">
            <a:spLocks noChangeArrowheads="1"/>
          </p:cNvSpPr>
          <p:nvPr/>
        </p:nvSpPr>
        <p:spPr bwMode="auto">
          <a:xfrm>
            <a:off x="1143000" y="4572000"/>
            <a:ext cx="501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RP</a:t>
            </a:r>
          </a:p>
        </p:txBody>
      </p:sp>
      <p:sp>
        <p:nvSpPr>
          <p:cNvPr id="58389" name="TextBox 21"/>
          <p:cNvSpPr txBox="1">
            <a:spLocks noChangeArrowheads="1"/>
          </p:cNvSpPr>
          <p:nvPr/>
        </p:nvSpPr>
        <p:spPr bwMode="auto">
          <a:xfrm>
            <a:off x="6477000" y="3733800"/>
            <a:ext cx="501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DP</a:t>
            </a:r>
          </a:p>
        </p:txBody>
      </p:sp>
      <p:sp>
        <p:nvSpPr>
          <p:cNvPr id="58390" name="TextBox 22"/>
          <p:cNvSpPr txBox="1">
            <a:spLocks noChangeArrowheads="1"/>
          </p:cNvSpPr>
          <p:nvPr/>
        </p:nvSpPr>
        <p:spPr bwMode="auto">
          <a:xfrm>
            <a:off x="6477000" y="4572000"/>
            <a:ext cx="501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RP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Rapid Spanning Tree (802.1w)</a:t>
            </a:r>
          </a:p>
        </p:txBody>
      </p:sp>
      <p:sp>
        <p:nvSpPr>
          <p:cNvPr id="59394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Prefer RSTP over STP if you want faster convergence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Always define which ports are edge ports</a:t>
            </a:r>
          </a:p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Questions?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Virtual LANs (VLANs)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Allow us to split switches into separate  (virtual) switches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Only members of a VLAN can see that VLAN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s traffic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Inter-vlan traffic must go through a router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Allow us to reuse router interfaces to carry traffic for separate subnets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E.g. sub-interfaces in Cisco routers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Local VLANs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 VLANs or more within a single switch</a:t>
            </a:r>
          </a:p>
          <a:p>
            <a:r>
              <a:rPr lang="en-US" b="1" i="1">
                <a:latin typeface="Arial" charset="0"/>
                <a:ea typeface="ＭＳ Ｐゴシック" charset="0"/>
                <a:cs typeface="ＭＳ Ｐゴシック" charset="0"/>
              </a:rPr>
              <a:t>Edge ports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, where end nodes are connected, are configured as members of a VLAN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The switch behaves as several virtual switches, sending traffic only within VLAN members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Local VLANs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3200400" y="2133600"/>
            <a:ext cx="1409700" cy="4572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VLAN X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4610100" y="2133600"/>
            <a:ext cx="1409700" cy="457200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VLAN Y</a:t>
            </a:r>
          </a:p>
        </p:txBody>
      </p:sp>
      <p:sp>
        <p:nvSpPr>
          <p:cNvPr id="7" name="Rectangle 6"/>
          <p:cNvSpPr/>
          <p:nvPr/>
        </p:nvSpPr>
        <p:spPr>
          <a:xfrm>
            <a:off x="2133600" y="3733800"/>
            <a:ext cx="304800" cy="3048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43200" y="3733800"/>
            <a:ext cx="304800" cy="3048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29000" y="3733800"/>
            <a:ext cx="304800" cy="3048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11" name="Straight Connector 10"/>
          <p:cNvCxnSpPr>
            <a:stCxn id="7" idx="0"/>
          </p:cNvCxnSpPr>
          <p:nvPr/>
        </p:nvCxnSpPr>
        <p:spPr>
          <a:xfrm rot="5400000" flipH="1" flipV="1">
            <a:off x="2362200" y="2514600"/>
            <a:ext cx="1143000" cy="1295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8" idx="0"/>
            <a:endCxn id="4" idx="2"/>
          </p:cNvCxnSpPr>
          <p:nvPr/>
        </p:nvCxnSpPr>
        <p:spPr>
          <a:xfrm rot="5400000" flipH="1" flipV="1">
            <a:off x="2828925" y="2657475"/>
            <a:ext cx="1143000" cy="10096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9" idx="0"/>
          </p:cNvCxnSpPr>
          <p:nvPr/>
        </p:nvCxnSpPr>
        <p:spPr>
          <a:xfrm rot="5400000" flipH="1" flipV="1">
            <a:off x="3314700" y="2857500"/>
            <a:ext cx="1143000" cy="609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334000" y="3733800"/>
            <a:ext cx="304800" cy="304800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943600" y="3733800"/>
            <a:ext cx="304800" cy="304800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629400" y="3733800"/>
            <a:ext cx="304800" cy="304800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20" name="Straight Connector 19"/>
          <p:cNvCxnSpPr>
            <a:stCxn id="16" idx="0"/>
          </p:cNvCxnSpPr>
          <p:nvPr/>
        </p:nvCxnSpPr>
        <p:spPr>
          <a:xfrm rot="16200000" flipV="1">
            <a:off x="4610100" y="2857500"/>
            <a:ext cx="1143000" cy="609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7" idx="0"/>
            <a:endCxn id="5" idx="2"/>
          </p:cNvCxnSpPr>
          <p:nvPr/>
        </p:nvCxnSpPr>
        <p:spPr>
          <a:xfrm rot="16200000" flipV="1">
            <a:off x="5133975" y="2771775"/>
            <a:ext cx="1143000" cy="7810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8" idx="0"/>
          </p:cNvCxnSpPr>
          <p:nvPr/>
        </p:nvCxnSpPr>
        <p:spPr>
          <a:xfrm rot="16200000" flipV="1">
            <a:off x="5638800" y="2590800"/>
            <a:ext cx="1143000" cy="1143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504" name="TextBox 27"/>
          <p:cNvSpPr txBox="1">
            <a:spLocks noChangeArrowheads="1"/>
          </p:cNvSpPr>
          <p:nvPr/>
        </p:nvSpPr>
        <p:spPr bwMode="auto">
          <a:xfrm>
            <a:off x="4191000" y="1828800"/>
            <a:ext cx="8651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Switch</a:t>
            </a:r>
          </a:p>
        </p:txBody>
      </p:sp>
      <p:sp>
        <p:nvSpPr>
          <p:cNvPr id="63505" name="TextBox 28"/>
          <p:cNvSpPr txBox="1">
            <a:spLocks noChangeArrowheads="1"/>
          </p:cNvSpPr>
          <p:nvPr/>
        </p:nvSpPr>
        <p:spPr bwMode="auto">
          <a:xfrm>
            <a:off x="2057400" y="4191000"/>
            <a:ext cx="1711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VLAN X nodes</a:t>
            </a:r>
          </a:p>
        </p:txBody>
      </p:sp>
      <p:sp>
        <p:nvSpPr>
          <p:cNvPr id="63506" name="TextBox 30"/>
          <p:cNvSpPr txBox="1">
            <a:spLocks noChangeArrowheads="1"/>
          </p:cNvSpPr>
          <p:nvPr/>
        </p:nvSpPr>
        <p:spPr bwMode="auto">
          <a:xfrm>
            <a:off x="5257800" y="4191000"/>
            <a:ext cx="17033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VLAN Y nodes</a:t>
            </a:r>
          </a:p>
        </p:txBody>
      </p:sp>
      <p:sp>
        <p:nvSpPr>
          <p:cNvPr id="63507" name="TextBox 27"/>
          <p:cNvSpPr txBox="1">
            <a:spLocks noChangeArrowheads="1"/>
          </p:cNvSpPr>
          <p:nvPr/>
        </p:nvSpPr>
        <p:spPr bwMode="auto">
          <a:xfrm>
            <a:off x="1981200" y="2590800"/>
            <a:ext cx="1301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Edge ports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VLANs across switches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Two switches can exchange traffic from one or more VLANs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Inter-switch links are configured as </a:t>
            </a:r>
            <a:r>
              <a:rPr lang="en-US" b="1" i="1">
                <a:latin typeface="Arial" charset="0"/>
                <a:ea typeface="ＭＳ Ｐゴシック" charset="0"/>
                <a:cs typeface="ＭＳ Ｐゴシック" charset="0"/>
              </a:rPr>
              <a:t>trunks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, carrying frames from all or a subset of a switch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s VLANs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Each frame carries a </a:t>
            </a:r>
            <a:r>
              <a:rPr lang="en-US" b="1" i="1">
                <a:latin typeface="Arial" charset="0"/>
                <a:ea typeface="ＭＳ Ｐゴシック" charset="0"/>
                <a:cs typeface="ＭＳ Ｐゴシック" charset="0"/>
              </a:rPr>
              <a:t>tag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that identifies which VLAN it belongs to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Switching Loop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62000" y="2590800"/>
            <a:ext cx="1676400" cy="3810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Switch A</a:t>
            </a:r>
          </a:p>
        </p:txBody>
      </p:sp>
      <p:sp>
        <p:nvSpPr>
          <p:cNvPr id="5" name="Rectangle 4"/>
          <p:cNvSpPr/>
          <p:nvPr/>
        </p:nvSpPr>
        <p:spPr>
          <a:xfrm>
            <a:off x="3962400" y="2590800"/>
            <a:ext cx="1676400" cy="3810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Switch B</a:t>
            </a:r>
          </a:p>
        </p:txBody>
      </p:sp>
      <p:sp>
        <p:nvSpPr>
          <p:cNvPr id="6" name="Rectangle 5"/>
          <p:cNvSpPr/>
          <p:nvPr/>
        </p:nvSpPr>
        <p:spPr>
          <a:xfrm>
            <a:off x="2438400" y="3962400"/>
            <a:ext cx="1676400" cy="3810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Switch C</a:t>
            </a:r>
          </a:p>
        </p:txBody>
      </p:sp>
      <p:cxnSp>
        <p:nvCxnSpPr>
          <p:cNvPr id="8" name="Straight Connector 7"/>
          <p:cNvCxnSpPr>
            <a:endCxn id="4" idx="2"/>
          </p:cNvCxnSpPr>
          <p:nvPr/>
        </p:nvCxnSpPr>
        <p:spPr>
          <a:xfrm rot="10800000">
            <a:off x="1600200" y="2971800"/>
            <a:ext cx="1219200" cy="990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endCxn id="5" idx="2"/>
          </p:cNvCxnSpPr>
          <p:nvPr/>
        </p:nvCxnSpPr>
        <p:spPr>
          <a:xfrm flipV="1">
            <a:off x="3657600" y="2971800"/>
            <a:ext cx="1143000" cy="990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4" idx="3"/>
            <a:endCxn id="5" idx="1"/>
          </p:cNvCxnSpPr>
          <p:nvPr/>
        </p:nvCxnSpPr>
        <p:spPr>
          <a:xfrm>
            <a:off x="2438400" y="2781300"/>
            <a:ext cx="1524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048000" y="5257800"/>
            <a:ext cx="381000" cy="30480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19" name="Straight Connector 18"/>
          <p:cNvCxnSpPr>
            <a:stCxn id="17" idx="0"/>
            <a:endCxn id="6" idx="2"/>
          </p:cNvCxnSpPr>
          <p:nvPr/>
        </p:nvCxnSpPr>
        <p:spPr>
          <a:xfrm rot="5400000" flipH="1" flipV="1">
            <a:off x="2800350" y="4781550"/>
            <a:ext cx="914400" cy="381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V="1">
            <a:off x="4191000" y="3124200"/>
            <a:ext cx="685800" cy="609600"/>
          </a:xfrm>
          <a:prstGeom prst="straightConnector1">
            <a:avLst/>
          </a:prstGeom>
          <a:ln>
            <a:tailEnd type="arrow"/>
          </a:ln>
          <a:effectLst>
            <a:outerShdw blurRad="40000" dist="20000" dir="5400000" rotWithShape="0">
              <a:srgbClr val="FF66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10800000">
            <a:off x="1600200" y="3200400"/>
            <a:ext cx="685800" cy="533400"/>
          </a:xfrm>
          <a:prstGeom prst="straightConnector1">
            <a:avLst/>
          </a:prstGeom>
          <a:ln>
            <a:tailEnd type="arrow"/>
          </a:ln>
          <a:effectLst>
            <a:outerShdw blurRad="40000" dist="20000" dir="5400000" rotWithShape="0">
              <a:srgbClr val="FF66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2743200" y="2590800"/>
            <a:ext cx="914400" cy="1588"/>
          </a:xfrm>
          <a:prstGeom prst="straightConnector1">
            <a:avLst/>
          </a:prstGeom>
          <a:ln>
            <a:tailEnd type="arrow"/>
          </a:ln>
          <a:effectLst>
            <a:outerShdw blurRad="40000" dist="20000" dir="5400000" rotWithShape="0">
              <a:srgbClr val="FF66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rot="10800000">
            <a:off x="2743200" y="2971800"/>
            <a:ext cx="838200" cy="1588"/>
          </a:xfrm>
          <a:prstGeom prst="straightConnector1">
            <a:avLst/>
          </a:prstGeom>
          <a:ln>
            <a:tailEnd type="arrow"/>
          </a:ln>
          <a:effectLst>
            <a:outerShdw blurRad="40000" dist="20000" dir="5400000" rotWithShape="0">
              <a:srgbClr val="FF66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470" name="TextBox 69"/>
          <p:cNvSpPr txBox="1">
            <a:spLocks noChangeArrowheads="1"/>
          </p:cNvSpPr>
          <p:nvPr/>
        </p:nvSpPr>
        <p:spPr bwMode="auto">
          <a:xfrm>
            <a:off x="5867400" y="1905000"/>
            <a:ext cx="28956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1800"/>
          </a:p>
          <a:p>
            <a:pPr eaLnBrk="1" hangingPunct="1">
              <a:buFont typeface="Arial" charset="0"/>
              <a:buChar char="•"/>
            </a:pPr>
            <a:r>
              <a:rPr lang="en-US" sz="1800"/>
              <a:t> </a:t>
            </a:r>
            <a:r>
              <a:rPr lang="en-US" sz="2000"/>
              <a:t>Switches A, B and C broadcast node 1</a:t>
            </a:r>
            <a:r>
              <a:rPr lang="ja-JP" altLang="en-US" sz="2000"/>
              <a:t>’</a:t>
            </a:r>
            <a:r>
              <a:rPr lang="en-US" altLang="ja-JP" sz="2000"/>
              <a:t>s frame out every port</a:t>
            </a:r>
          </a:p>
          <a:p>
            <a:pPr eaLnBrk="1" hangingPunct="1"/>
            <a:endParaRPr lang="en-US" sz="2000"/>
          </a:p>
        </p:txBody>
      </p:sp>
      <p:sp>
        <p:nvSpPr>
          <p:cNvPr id="19471" name="TextBox 81"/>
          <p:cNvSpPr txBox="1">
            <a:spLocks noChangeArrowheads="1"/>
          </p:cNvSpPr>
          <p:nvPr/>
        </p:nvSpPr>
        <p:spPr bwMode="auto">
          <a:xfrm>
            <a:off x="2819400" y="5562600"/>
            <a:ext cx="9286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Node 1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802.1Q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The IEEE standard that defines how ethernet frames should be </a:t>
            </a:r>
            <a:r>
              <a:rPr lang="en-US" b="1" i="1">
                <a:latin typeface="Arial" charset="0"/>
                <a:ea typeface="ＭＳ Ｐゴシック" charset="0"/>
                <a:cs typeface="ＭＳ Ｐゴシック" charset="0"/>
              </a:rPr>
              <a:t>tagged 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when moving across switch trunks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This means that switches from </a:t>
            </a:r>
            <a:r>
              <a:rPr lang="en-US" i="1">
                <a:latin typeface="Arial" charset="0"/>
                <a:ea typeface="ＭＳ Ｐゴシック" charset="0"/>
                <a:cs typeface="ＭＳ Ｐゴシック" charset="0"/>
              </a:rPr>
              <a:t>different vendors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are able to exchange VLAN traffic.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802.1Q tagged frame</a:t>
            </a:r>
          </a:p>
        </p:txBody>
      </p:sp>
      <p:pic>
        <p:nvPicPr>
          <p:cNvPr id="5" name="Content Placeholder 3" descr="802.1Q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346" b="-21346"/>
          <a:stretch>
            <a:fillRect/>
          </a:stretch>
        </p:blipFill>
        <p:spPr>
          <a:xfrm>
            <a:off x="457200" y="1524000"/>
            <a:ext cx="8229600" cy="452596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VLANs across switches</a:t>
            </a:r>
          </a:p>
        </p:txBody>
      </p:sp>
      <p:cxnSp>
        <p:nvCxnSpPr>
          <p:cNvPr id="45" name="Shape 44"/>
          <p:cNvCxnSpPr/>
          <p:nvPr/>
        </p:nvCxnSpPr>
        <p:spPr>
          <a:xfrm rot="10800000" flipH="1" flipV="1">
            <a:off x="2028825" y="3051175"/>
            <a:ext cx="4953000" cy="76200"/>
          </a:xfrm>
          <a:prstGeom prst="bentConnector5">
            <a:avLst>
              <a:gd name="adj1" fmla="val 565"/>
              <a:gd name="adj2" fmla="val -1177369"/>
              <a:gd name="adj3" fmla="val 100478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2133600" y="1905000"/>
            <a:ext cx="304800" cy="1524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2590800" y="1905000"/>
            <a:ext cx="304800" cy="152400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3048000" y="1905000"/>
            <a:ext cx="304800" cy="1524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505200" y="1905000"/>
            <a:ext cx="304800" cy="152400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3962400" y="1905000"/>
            <a:ext cx="304800" cy="1524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4419600" y="1905000"/>
            <a:ext cx="304800" cy="152400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4876800" y="1905000"/>
            <a:ext cx="304800" cy="1524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5334000" y="1905000"/>
            <a:ext cx="304800" cy="152400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5791200" y="1905000"/>
            <a:ext cx="304800" cy="1524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6248400" y="1905000"/>
            <a:ext cx="304800" cy="152400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705600" y="1905000"/>
            <a:ext cx="304800" cy="1524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7598" name="TextBox 79"/>
          <p:cNvSpPr txBox="1">
            <a:spLocks noChangeArrowheads="1"/>
          </p:cNvSpPr>
          <p:nvPr/>
        </p:nvSpPr>
        <p:spPr bwMode="auto">
          <a:xfrm>
            <a:off x="3505200" y="2286000"/>
            <a:ext cx="158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802.1Q Trunk</a:t>
            </a:r>
          </a:p>
        </p:txBody>
      </p:sp>
      <p:sp>
        <p:nvSpPr>
          <p:cNvPr id="67599" name="TextBox 82"/>
          <p:cNvSpPr txBox="1">
            <a:spLocks noChangeArrowheads="1"/>
          </p:cNvSpPr>
          <p:nvPr/>
        </p:nvSpPr>
        <p:spPr bwMode="auto">
          <a:xfrm>
            <a:off x="2514600" y="1447800"/>
            <a:ext cx="1789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Tagged Frames</a:t>
            </a:r>
          </a:p>
        </p:txBody>
      </p:sp>
      <p:sp>
        <p:nvSpPr>
          <p:cNvPr id="81" name="Rectangle 80"/>
          <p:cNvSpPr/>
          <p:nvPr/>
        </p:nvSpPr>
        <p:spPr bwMode="auto">
          <a:xfrm>
            <a:off x="6088063" y="3048000"/>
            <a:ext cx="895350" cy="31115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VLAN X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6983413" y="3048000"/>
            <a:ext cx="893762" cy="311150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VLAN Y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5410200" y="4135438"/>
            <a:ext cx="193675" cy="207962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5797550" y="4135438"/>
            <a:ext cx="193675" cy="207962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6232525" y="4135438"/>
            <a:ext cx="193675" cy="207962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62" name="Straight Connector 61"/>
          <p:cNvCxnSpPr>
            <a:stCxn id="59" idx="0"/>
          </p:cNvCxnSpPr>
          <p:nvPr/>
        </p:nvCxnSpPr>
        <p:spPr bwMode="auto">
          <a:xfrm rot="5400000" flipH="1" flipV="1">
            <a:off x="5524500" y="3335338"/>
            <a:ext cx="782638" cy="8175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60" idx="0"/>
            <a:endCxn id="81" idx="2"/>
          </p:cNvCxnSpPr>
          <p:nvPr/>
        </p:nvCxnSpPr>
        <p:spPr bwMode="auto">
          <a:xfrm rot="5400000" flipH="1" flipV="1">
            <a:off x="5826919" y="3426619"/>
            <a:ext cx="776288" cy="6413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61" idx="0"/>
          </p:cNvCxnSpPr>
          <p:nvPr/>
        </p:nvCxnSpPr>
        <p:spPr bwMode="auto">
          <a:xfrm rot="5400000" flipH="1" flipV="1">
            <a:off x="6126163" y="3556000"/>
            <a:ext cx="782638" cy="37623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 bwMode="auto">
          <a:xfrm>
            <a:off x="7442200" y="4135438"/>
            <a:ext cx="193675" cy="207962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7829550" y="4135438"/>
            <a:ext cx="193675" cy="207962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8264525" y="4135438"/>
            <a:ext cx="193675" cy="207962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68" name="Straight Connector 67"/>
          <p:cNvCxnSpPr>
            <a:stCxn id="65" idx="0"/>
          </p:cNvCxnSpPr>
          <p:nvPr/>
        </p:nvCxnSpPr>
        <p:spPr bwMode="auto">
          <a:xfrm rot="16200000" flipV="1">
            <a:off x="6959600" y="3556000"/>
            <a:ext cx="782638" cy="3762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66" idx="0"/>
            <a:endCxn id="82" idx="2"/>
          </p:cNvCxnSpPr>
          <p:nvPr/>
        </p:nvCxnSpPr>
        <p:spPr bwMode="auto">
          <a:xfrm rot="16200000" flipV="1">
            <a:off x="7289800" y="3498850"/>
            <a:ext cx="776288" cy="4968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67" idx="0"/>
          </p:cNvCxnSpPr>
          <p:nvPr/>
        </p:nvCxnSpPr>
        <p:spPr bwMode="auto">
          <a:xfrm rot="16200000" flipV="1">
            <a:off x="7637463" y="3411537"/>
            <a:ext cx="782638" cy="66516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Rectangle 87"/>
          <p:cNvSpPr/>
          <p:nvPr/>
        </p:nvSpPr>
        <p:spPr bwMode="auto">
          <a:xfrm>
            <a:off x="1135063" y="3048000"/>
            <a:ext cx="895350" cy="31115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VLAN X</a:t>
            </a:r>
          </a:p>
        </p:txBody>
      </p:sp>
      <p:sp>
        <p:nvSpPr>
          <p:cNvPr id="89" name="Rectangle 88"/>
          <p:cNvSpPr/>
          <p:nvPr/>
        </p:nvSpPr>
        <p:spPr bwMode="auto">
          <a:xfrm>
            <a:off x="2030413" y="3048000"/>
            <a:ext cx="893762" cy="311150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VLAN Y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457200" y="4135438"/>
            <a:ext cx="193675" cy="207962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844550" y="4135438"/>
            <a:ext cx="193675" cy="207962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1279525" y="4135438"/>
            <a:ext cx="193675" cy="207962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55" name="Straight Connector 54"/>
          <p:cNvCxnSpPr>
            <a:stCxn id="51" idx="0"/>
          </p:cNvCxnSpPr>
          <p:nvPr/>
        </p:nvCxnSpPr>
        <p:spPr bwMode="auto">
          <a:xfrm rot="5400000" flipH="1" flipV="1">
            <a:off x="571500" y="3335338"/>
            <a:ext cx="782638" cy="8175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3" idx="0"/>
            <a:endCxn id="88" idx="2"/>
          </p:cNvCxnSpPr>
          <p:nvPr/>
        </p:nvCxnSpPr>
        <p:spPr bwMode="auto">
          <a:xfrm rot="5400000" flipH="1" flipV="1">
            <a:off x="873919" y="3426619"/>
            <a:ext cx="776288" cy="6413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54" idx="0"/>
          </p:cNvCxnSpPr>
          <p:nvPr/>
        </p:nvCxnSpPr>
        <p:spPr bwMode="auto">
          <a:xfrm rot="5400000" flipH="1" flipV="1">
            <a:off x="1173163" y="3556000"/>
            <a:ext cx="782638" cy="37623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 bwMode="auto">
          <a:xfrm>
            <a:off x="2489200" y="4135438"/>
            <a:ext cx="193675" cy="207962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2876550" y="4135438"/>
            <a:ext cx="193675" cy="207962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3311525" y="4135438"/>
            <a:ext cx="193675" cy="207962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85" name="Straight Connector 84"/>
          <p:cNvCxnSpPr>
            <a:stCxn id="58" idx="0"/>
          </p:cNvCxnSpPr>
          <p:nvPr/>
        </p:nvCxnSpPr>
        <p:spPr bwMode="auto">
          <a:xfrm rot="16200000" flipV="1">
            <a:off x="2006600" y="3556000"/>
            <a:ext cx="782638" cy="3762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83" idx="0"/>
            <a:endCxn id="89" idx="2"/>
          </p:cNvCxnSpPr>
          <p:nvPr/>
        </p:nvCxnSpPr>
        <p:spPr bwMode="auto">
          <a:xfrm rot="16200000" flipV="1">
            <a:off x="2336800" y="3498850"/>
            <a:ext cx="776288" cy="4968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84" idx="0"/>
          </p:cNvCxnSpPr>
          <p:nvPr/>
        </p:nvCxnSpPr>
        <p:spPr bwMode="auto">
          <a:xfrm rot="16200000" flipV="1">
            <a:off x="2684463" y="3411537"/>
            <a:ext cx="782638" cy="66516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628" name="TextBox 27"/>
          <p:cNvSpPr txBox="1">
            <a:spLocks noChangeArrowheads="1"/>
          </p:cNvSpPr>
          <p:nvPr/>
        </p:nvSpPr>
        <p:spPr bwMode="auto">
          <a:xfrm>
            <a:off x="2971800" y="3276600"/>
            <a:ext cx="1073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Edge Ports</a:t>
            </a:r>
          </a:p>
        </p:txBody>
      </p:sp>
      <p:sp>
        <p:nvSpPr>
          <p:cNvPr id="67629" name="TextBox 27"/>
          <p:cNvSpPr txBox="1">
            <a:spLocks noChangeArrowheads="1"/>
          </p:cNvSpPr>
          <p:nvPr/>
        </p:nvSpPr>
        <p:spPr bwMode="auto">
          <a:xfrm>
            <a:off x="1066800" y="2667000"/>
            <a:ext cx="10175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Trunk Port</a:t>
            </a:r>
          </a:p>
        </p:txBody>
      </p:sp>
      <p:sp>
        <p:nvSpPr>
          <p:cNvPr id="67630" name="TextBox 46"/>
          <p:cNvSpPr txBox="1">
            <a:spLocks noChangeArrowheads="1"/>
          </p:cNvSpPr>
          <p:nvPr/>
        </p:nvSpPr>
        <p:spPr bwMode="auto">
          <a:xfrm>
            <a:off x="914400" y="4953000"/>
            <a:ext cx="7696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This is called </a:t>
            </a:r>
            <a:r>
              <a:rPr lang="ja-JP" altLang="en-US" sz="2000"/>
              <a:t>“</a:t>
            </a:r>
            <a:r>
              <a:rPr lang="en-US" altLang="ja-JP" sz="2000"/>
              <a:t>VLAN Trunking</a:t>
            </a:r>
            <a:r>
              <a:rPr lang="ja-JP" altLang="en-US" sz="2000"/>
              <a:t>”</a:t>
            </a:r>
            <a:endParaRPr lang="en-US" sz="20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Tagged vs. Untagged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Edge ports are not tagged, they are just 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members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 of a VLAN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You only need to tag frames in switch-to-switch links (trunks), when transporting multiple VLANs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 trunk can transport both tagged and untagged VLANs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As long as the two switches agree on how to handle those</a:t>
            </a:r>
          </a:p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VLANs increase complexity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You can no longer 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just replace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 a switch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Now you have VLAN configuration to maintain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Field technicians need more skills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You have to make sure that all the switch-to-switch trunks are carrying all the necessary VLANs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Need to keep in mind when adding/removing VLANs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Good reasons to use VLANs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You want to segment your network into multiple subnets, but can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t buy enough switches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Hide sensitive infrastructure like IP phones, building controls, etc.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Separate control traffic from user traffic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Restrict who can access your switch management address</a:t>
            </a:r>
          </a:p>
          <a:p>
            <a:pPr>
              <a:buFontTx/>
              <a:buNone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Bad reasons to use VLANs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Because you can, and you feel cool 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Because they will completely secure your hosts (or so you think)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Because they allow you to extend the same IP network over multiple separate buildings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This is actually very common, but a bad idea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Do not build 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VLAN spaghetti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Extending a VLAN to multiple buildings across trunk ports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Bad idea because: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Broadcast traffic is carried across all trunks from one end of the network to another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Broadcast storm can spread across the extent of the VLAN, and affect all VLANS!</a:t>
            </a:r>
          </a:p>
          <a:p>
            <a:pPr lvl="1"/>
            <a:r>
              <a:rPr lang="en-US" u="sng">
                <a:latin typeface="Arial" charset="0"/>
                <a:ea typeface="ＭＳ Ｐゴシック" charset="0"/>
              </a:rPr>
              <a:t>Maintenance and troubleshooting nightmare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Link Aggregation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Also known as </a:t>
            </a:r>
            <a:r>
              <a:rPr lang="en-US" sz="2800" i="1">
                <a:latin typeface="Arial" charset="0"/>
                <a:ea typeface="ＭＳ Ｐゴシック" charset="0"/>
                <a:cs typeface="ＭＳ Ｐゴシック" charset="0"/>
              </a:rPr>
              <a:t>port bundling, link bundling</a:t>
            </a:r>
          </a:p>
          <a:p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You can use multiple links in parallel as a single, logical link</a:t>
            </a:r>
          </a:p>
          <a:p>
            <a:pPr lvl="1"/>
            <a:r>
              <a:rPr lang="en-US" sz="2400">
                <a:latin typeface="Arial" charset="0"/>
                <a:ea typeface="ＭＳ Ｐゴシック" charset="0"/>
              </a:rPr>
              <a:t>For increased capacity</a:t>
            </a:r>
          </a:p>
          <a:p>
            <a:pPr lvl="1"/>
            <a:r>
              <a:rPr lang="en-US" sz="2400">
                <a:latin typeface="Arial" charset="0"/>
                <a:ea typeface="ＭＳ Ｐゴシック" charset="0"/>
              </a:rPr>
              <a:t>For redundancy (fault tolerance)</a:t>
            </a:r>
          </a:p>
          <a:p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LACP (Link Aggregation Control Protocol) is a standardized method of negotiating these bundled links between switches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LACP Operation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Two switches connected via multiple links will send LACPDU packets, identifying themselves and the port capabilities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They will then automatically build the logical aggregated links, and then pass traffic.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Switch ports can be configured as active or passive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Switching Loop</a:t>
            </a:r>
          </a:p>
        </p:txBody>
      </p:sp>
      <p:sp>
        <p:nvSpPr>
          <p:cNvPr id="4" name="Rectangle 3"/>
          <p:cNvSpPr/>
          <p:nvPr/>
        </p:nvSpPr>
        <p:spPr>
          <a:xfrm>
            <a:off x="762000" y="2590800"/>
            <a:ext cx="1676400" cy="3810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Switch A</a:t>
            </a:r>
          </a:p>
        </p:txBody>
      </p:sp>
      <p:sp>
        <p:nvSpPr>
          <p:cNvPr id="5" name="Rectangle 4"/>
          <p:cNvSpPr/>
          <p:nvPr/>
        </p:nvSpPr>
        <p:spPr>
          <a:xfrm>
            <a:off x="3962400" y="2590800"/>
            <a:ext cx="1676400" cy="3810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Switch B</a:t>
            </a:r>
          </a:p>
        </p:txBody>
      </p:sp>
      <p:sp>
        <p:nvSpPr>
          <p:cNvPr id="6" name="Rectangle 5"/>
          <p:cNvSpPr/>
          <p:nvPr/>
        </p:nvSpPr>
        <p:spPr>
          <a:xfrm>
            <a:off x="2438400" y="3962400"/>
            <a:ext cx="1676400" cy="3810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Switch C</a:t>
            </a:r>
          </a:p>
        </p:txBody>
      </p:sp>
      <p:cxnSp>
        <p:nvCxnSpPr>
          <p:cNvPr id="8" name="Straight Connector 7"/>
          <p:cNvCxnSpPr>
            <a:endCxn id="4" idx="2"/>
          </p:cNvCxnSpPr>
          <p:nvPr/>
        </p:nvCxnSpPr>
        <p:spPr>
          <a:xfrm rot="10800000">
            <a:off x="1600200" y="2971800"/>
            <a:ext cx="1219200" cy="990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endCxn id="5" idx="2"/>
          </p:cNvCxnSpPr>
          <p:nvPr/>
        </p:nvCxnSpPr>
        <p:spPr>
          <a:xfrm flipV="1">
            <a:off x="3657600" y="2971800"/>
            <a:ext cx="1143000" cy="990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4" idx="3"/>
            <a:endCxn id="5" idx="1"/>
          </p:cNvCxnSpPr>
          <p:nvPr/>
        </p:nvCxnSpPr>
        <p:spPr>
          <a:xfrm>
            <a:off x="2438400" y="2781300"/>
            <a:ext cx="1524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048000" y="5257800"/>
            <a:ext cx="381000" cy="30480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19" name="Straight Connector 18"/>
          <p:cNvCxnSpPr>
            <a:stCxn id="17" idx="0"/>
            <a:endCxn id="6" idx="2"/>
          </p:cNvCxnSpPr>
          <p:nvPr/>
        </p:nvCxnSpPr>
        <p:spPr>
          <a:xfrm rot="5400000" flipH="1" flipV="1">
            <a:off x="2800350" y="4781550"/>
            <a:ext cx="914400" cy="381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V="1">
            <a:off x="4191000" y="3124200"/>
            <a:ext cx="685800" cy="609600"/>
          </a:xfrm>
          <a:prstGeom prst="straightConnector1">
            <a:avLst/>
          </a:prstGeom>
          <a:ln>
            <a:tailEnd type="arrow"/>
          </a:ln>
          <a:effectLst>
            <a:outerShdw blurRad="40000" dist="20000" dir="5400000" rotWithShape="0">
              <a:srgbClr val="FF66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10800000">
            <a:off x="1600200" y="3200400"/>
            <a:ext cx="685800" cy="533400"/>
          </a:xfrm>
          <a:prstGeom prst="straightConnector1">
            <a:avLst/>
          </a:prstGeom>
          <a:ln>
            <a:tailEnd type="arrow"/>
          </a:ln>
          <a:effectLst>
            <a:outerShdw blurRad="40000" dist="20000" dir="5400000" rotWithShape="0">
              <a:srgbClr val="FF66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2743200" y="2590800"/>
            <a:ext cx="914400" cy="1588"/>
          </a:xfrm>
          <a:prstGeom prst="straightConnector1">
            <a:avLst/>
          </a:prstGeom>
          <a:ln>
            <a:tailEnd type="arrow"/>
          </a:ln>
          <a:effectLst>
            <a:outerShdw blurRad="40000" dist="20000" dir="5400000" rotWithShape="0">
              <a:srgbClr val="FF66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rot="10800000">
            <a:off x="2743200" y="2971800"/>
            <a:ext cx="838200" cy="1588"/>
          </a:xfrm>
          <a:prstGeom prst="straightConnector1">
            <a:avLst/>
          </a:prstGeom>
          <a:ln>
            <a:tailEnd type="arrow"/>
          </a:ln>
          <a:effectLst>
            <a:outerShdw blurRad="40000" dist="20000" dir="5400000" rotWithShape="0">
              <a:srgbClr val="FF66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494" name="TextBox 69"/>
          <p:cNvSpPr txBox="1">
            <a:spLocks noChangeArrowheads="1"/>
          </p:cNvSpPr>
          <p:nvPr/>
        </p:nvSpPr>
        <p:spPr bwMode="auto">
          <a:xfrm>
            <a:off x="5867400" y="1905000"/>
            <a:ext cx="25146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sz="1600"/>
              <a:t> </a:t>
            </a:r>
            <a:r>
              <a:rPr lang="en-US" sz="2000"/>
              <a:t>But they receive each other</a:t>
            </a:r>
            <a:r>
              <a:rPr lang="ja-JP" altLang="en-US" sz="2000"/>
              <a:t>’</a:t>
            </a:r>
            <a:r>
              <a:rPr lang="en-US" altLang="ja-JP" sz="2000"/>
              <a:t>s broadcasts, which they need to forward again out every port!</a:t>
            </a:r>
          </a:p>
          <a:p>
            <a:pPr eaLnBrk="1" hangingPunct="1">
              <a:buFont typeface="Arial" charset="0"/>
              <a:buChar char="•"/>
            </a:pPr>
            <a:endParaRPr lang="en-US" sz="2000"/>
          </a:p>
          <a:p>
            <a:pPr eaLnBrk="1" hangingPunct="1">
              <a:buFont typeface="Arial" charset="0"/>
              <a:buChar char="•"/>
            </a:pPr>
            <a:r>
              <a:rPr lang="en-US" sz="2000"/>
              <a:t>The broadcasts are amplified, creating a </a:t>
            </a:r>
            <a:r>
              <a:rPr lang="en-US" sz="2000" b="1" i="1"/>
              <a:t>broadcast storm</a:t>
            </a:r>
          </a:p>
          <a:p>
            <a:pPr eaLnBrk="1" hangingPunct="1">
              <a:buFont typeface="Arial" charset="0"/>
              <a:buChar char="•"/>
            </a:pPr>
            <a:endParaRPr lang="en-US" sz="1800"/>
          </a:p>
          <a:p>
            <a:pPr eaLnBrk="1" hangingPunct="1"/>
            <a:endParaRPr lang="en-US" sz="1800"/>
          </a:p>
        </p:txBody>
      </p:sp>
      <p:sp>
        <p:nvSpPr>
          <p:cNvPr id="20495" name="TextBox 81"/>
          <p:cNvSpPr txBox="1">
            <a:spLocks noChangeArrowheads="1"/>
          </p:cNvSpPr>
          <p:nvPr/>
        </p:nvSpPr>
        <p:spPr bwMode="auto">
          <a:xfrm>
            <a:off x="2819400" y="5562600"/>
            <a:ext cx="9286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Node 1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rot="5400000">
            <a:off x="3391694" y="4837906"/>
            <a:ext cx="533400" cy="1588"/>
          </a:xfrm>
          <a:prstGeom prst="straightConnector1">
            <a:avLst/>
          </a:prstGeom>
          <a:ln>
            <a:tailEnd type="arrow"/>
          </a:ln>
          <a:effectLst>
            <a:outerShdw blurRad="40000" dist="20000" dir="5400000" rotWithShape="0">
              <a:srgbClr val="FF66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0800000" flipV="1">
            <a:off x="4343400" y="3276600"/>
            <a:ext cx="685800" cy="609600"/>
          </a:xfrm>
          <a:prstGeom prst="straightConnector1">
            <a:avLst/>
          </a:prstGeom>
          <a:ln>
            <a:tailEnd type="arrow"/>
          </a:ln>
          <a:effectLst>
            <a:outerShdw blurRad="40000" dist="20000" dir="5400000" rotWithShape="0">
              <a:srgbClr val="FF66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0800000">
            <a:off x="2895600" y="3124200"/>
            <a:ext cx="838200" cy="1588"/>
          </a:xfrm>
          <a:prstGeom prst="straightConnector1">
            <a:avLst/>
          </a:prstGeom>
          <a:ln>
            <a:tailEnd type="arrow"/>
          </a:ln>
          <a:effectLst>
            <a:outerShdw blurRad="40000" dist="20000" dir="5400000" rotWithShape="0">
              <a:srgbClr val="FF66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2514600" y="2438400"/>
            <a:ext cx="914400" cy="1588"/>
          </a:xfrm>
          <a:prstGeom prst="straightConnector1">
            <a:avLst/>
          </a:prstGeom>
          <a:ln>
            <a:tailEnd type="arrow"/>
          </a:ln>
          <a:effectLst>
            <a:outerShdw blurRad="40000" dist="20000" dir="5400000" rotWithShape="0">
              <a:srgbClr val="FF66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447800" y="3352800"/>
            <a:ext cx="685800" cy="534988"/>
          </a:xfrm>
          <a:prstGeom prst="straightConnector1">
            <a:avLst/>
          </a:prstGeom>
          <a:ln>
            <a:tailEnd type="arrow"/>
          </a:ln>
          <a:effectLst>
            <a:outerShdw blurRad="40000" dist="20000" dir="5400000" rotWithShape="0">
              <a:srgbClr val="FF66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>
            <a:off x="3544094" y="4990306"/>
            <a:ext cx="533400" cy="1588"/>
          </a:xfrm>
          <a:prstGeom prst="straightConnector1">
            <a:avLst/>
          </a:prstGeom>
          <a:ln>
            <a:tailEnd type="arrow"/>
          </a:ln>
          <a:effectLst>
            <a:outerShdw blurRad="40000" dist="20000" dir="5400000" rotWithShape="0">
              <a:srgbClr val="FF66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LACP Operation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990600" y="2438400"/>
            <a:ext cx="1676400" cy="3810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Switch A</a:t>
            </a:r>
          </a:p>
        </p:txBody>
      </p:sp>
      <p:sp>
        <p:nvSpPr>
          <p:cNvPr id="6" name="Rectangle 5"/>
          <p:cNvSpPr/>
          <p:nvPr/>
        </p:nvSpPr>
        <p:spPr>
          <a:xfrm>
            <a:off x="6172200" y="2438400"/>
            <a:ext cx="1676400" cy="3810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Switch B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667000" y="2514600"/>
            <a:ext cx="3505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667000" y="2743200"/>
            <a:ext cx="3505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886200" y="2362200"/>
            <a:ext cx="990600" cy="1588"/>
          </a:xfrm>
          <a:prstGeom prst="straightConnector1">
            <a:avLst/>
          </a:prstGeom>
          <a:ln>
            <a:solidFill>
              <a:srgbClr val="008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886200" y="2895600"/>
            <a:ext cx="990600" cy="1588"/>
          </a:xfrm>
          <a:prstGeom prst="straightConnector1">
            <a:avLst/>
          </a:prstGeom>
          <a:ln>
            <a:solidFill>
              <a:srgbClr val="008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784" name="TextBox 14"/>
          <p:cNvSpPr txBox="1">
            <a:spLocks noChangeArrowheads="1"/>
          </p:cNvSpPr>
          <p:nvPr/>
        </p:nvSpPr>
        <p:spPr bwMode="auto">
          <a:xfrm>
            <a:off x="3810000" y="3124200"/>
            <a:ext cx="12366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LACPDUs</a:t>
            </a:r>
          </a:p>
        </p:txBody>
      </p:sp>
      <p:sp>
        <p:nvSpPr>
          <p:cNvPr id="75785" name="TextBox 15"/>
          <p:cNvSpPr txBox="1">
            <a:spLocks noChangeArrowheads="1"/>
          </p:cNvSpPr>
          <p:nvPr/>
        </p:nvSpPr>
        <p:spPr bwMode="auto">
          <a:xfrm>
            <a:off x="685800" y="4038600"/>
            <a:ext cx="76200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sz="1800"/>
              <a:t> Switches A and B are connected to each other using two sets of Fast Ethernet ports</a:t>
            </a:r>
          </a:p>
          <a:p>
            <a:pPr eaLnBrk="1" hangingPunct="1">
              <a:buFont typeface="Arial" charset="0"/>
              <a:buChar char="•"/>
            </a:pPr>
            <a:endParaRPr lang="en-US" sz="1800"/>
          </a:p>
          <a:p>
            <a:pPr eaLnBrk="1" hangingPunct="1">
              <a:buFont typeface="Arial" charset="0"/>
              <a:buChar char="•"/>
            </a:pPr>
            <a:r>
              <a:rPr lang="en-US" sz="1800"/>
              <a:t> LACP is enabled and the ports are turned on</a:t>
            </a:r>
          </a:p>
          <a:p>
            <a:pPr eaLnBrk="1" hangingPunct="1">
              <a:buFont typeface="Arial" charset="0"/>
              <a:buChar char="•"/>
            </a:pPr>
            <a:endParaRPr lang="en-US" sz="1800"/>
          </a:p>
          <a:p>
            <a:pPr eaLnBrk="1" hangingPunct="1">
              <a:buFont typeface="Arial" charset="0"/>
              <a:buChar char="•"/>
            </a:pPr>
            <a:r>
              <a:rPr lang="en-US" sz="1800"/>
              <a:t> Switches start sending LACPDUs, then negotiate how to set up the aggregation</a:t>
            </a:r>
          </a:p>
        </p:txBody>
      </p:sp>
      <p:sp>
        <p:nvSpPr>
          <p:cNvPr id="75786" name="TextBox 16"/>
          <p:cNvSpPr txBox="1">
            <a:spLocks noChangeArrowheads="1"/>
          </p:cNvSpPr>
          <p:nvPr/>
        </p:nvSpPr>
        <p:spPr bwMode="auto">
          <a:xfrm>
            <a:off x="2590800" y="2133600"/>
            <a:ext cx="863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100 Mbps</a:t>
            </a:r>
          </a:p>
        </p:txBody>
      </p:sp>
      <p:sp>
        <p:nvSpPr>
          <p:cNvPr id="75787" name="TextBox 18"/>
          <p:cNvSpPr txBox="1">
            <a:spLocks noChangeArrowheads="1"/>
          </p:cNvSpPr>
          <p:nvPr/>
        </p:nvSpPr>
        <p:spPr bwMode="auto">
          <a:xfrm>
            <a:off x="2590800" y="2895600"/>
            <a:ext cx="863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100 Mbps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LACP Operation</a:t>
            </a:r>
          </a:p>
        </p:txBody>
      </p:sp>
      <p:sp>
        <p:nvSpPr>
          <p:cNvPr id="76802" name="TextBox 14"/>
          <p:cNvSpPr txBox="1">
            <a:spLocks noChangeArrowheads="1"/>
          </p:cNvSpPr>
          <p:nvPr/>
        </p:nvSpPr>
        <p:spPr bwMode="auto">
          <a:xfrm>
            <a:off x="3581400" y="3505200"/>
            <a:ext cx="2327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200 Mbps logical link</a:t>
            </a:r>
          </a:p>
        </p:txBody>
      </p:sp>
      <p:sp>
        <p:nvSpPr>
          <p:cNvPr id="76803" name="TextBox 15"/>
          <p:cNvSpPr txBox="1">
            <a:spLocks noChangeArrowheads="1"/>
          </p:cNvSpPr>
          <p:nvPr/>
        </p:nvSpPr>
        <p:spPr bwMode="auto">
          <a:xfrm>
            <a:off x="685800" y="4114800"/>
            <a:ext cx="76200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sz="1800"/>
              <a:t> The result is an aggregated 200 Mbps logical link</a:t>
            </a:r>
          </a:p>
          <a:p>
            <a:pPr eaLnBrk="1" hangingPunct="1">
              <a:buFont typeface="Arial" charset="0"/>
              <a:buChar char="•"/>
            </a:pPr>
            <a:endParaRPr lang="en-US" sz="1800"/>
          </a:p>
          <a:p>
            <a:pPr eaLnBrk="1" hangingPunct="1">
              <a:buFont typeface="Arial" charset="0"/>
              <a:buChar char="•"/>
            </a:pPr>
            <a:r>
              <a:rPr lang="en-US" sz="1800"/>
              <a:t> The link is also fault tolerant: If one of the member links fail, LACP will automatically take that link off the bundle, and keep sending traffic over the remaining link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90600" y="2438400"/>
            <a:ext cx="1676400" cy="3810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Switch A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172200" y="2438400"/>
            <a:ext cx="1676400" cy="3810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Switch B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2667000" y="2514600"/>
            <a:ext cx="3505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667000" y="2743200"/>
            <a:ext cx="3505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267200" y="3352800"/>
            <a:ext cx="990600" cy="1588"/>
          </a:xfrm>
          <a:prstGeom prst="straightConnector1">
            <a:avLst/>
          </a:prstGeom>
          <a:ln w="76200" cmpd="sng">
            <a:solidFill>
              <a:srgbClr val="008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809" name="TextBox 22"/>
          <p:cNvSpPr txBox="1">
            <a:spLocks noChangeArrowheads="1"/>
          </p:cNvSpPr>
          <p:nvPr/>
        </p:nvSpPr>
        <p:spPr bwMode="auto">
          <a:xfrm>
            <a:off x="2590800" y="2133600"/>
            <a:ext cx="863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100 Mbps</a:t>
            </a:r>
          </a:p>
        </p:txBody>
      </p:sp>
      <p:sp>
        <p:nvSpPr>
          <p:cNvPr id="76810" name="TextBox 23"/>
          <p:cNvSpPr txBox="1">
            <a:spLocks noChangeArrowheads="1"/>
          </p:cNvSpPr>
          <p:nvPr/>
        </p:nvSpPr>
        <p:spPr bwMode="auto">
          <a:xfrm>
            <a:off x="2590800" y="2895600"/>
            <a:ext cx="863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100 Mbps</a:t>
            </a:r>
          </a:p>
        </p:txBody>
      </p:sp>
      <p:sp>
        <p:nvSpPr>
          <p:cNvPr id="25" name="Oval 24"/>
          <p:cNvSpPr/>
          <p:nvPr/>
        </p:nvSpPr>
        <p:spPr>
          <a:xfrm>
            <a:off x="4572000" y="2133600"/>
            <a:ext cx="381000" cy="990600"/>
          </a:xfrm>
          <a:prstGeom prst="ellipse">
            <a:avLst/>
          </a:prstGeom>
          <a:solidFill>
            <a:schemeClr val="bg2">
              <a:alpha val="49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Distributing Traffic in Bundled Links</a:t>
            </a:r>
            <a:endParaRPr lang="en-US" dirty="0"/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Bundled links distribute frames using a hashing algorithm, based on:</a:t>
            </a:r>
          </a:p>
          <a:p>
            <a:pPr lvl="1"/>
            <a:r>
              <a:rPr lang="en-US" dirty="0" smtClean="0"/>
              <a:t>Source and/or Destination MAC address</a:t>
            </a:r>
          </a:p>
          <a:p>
            <a:pPr lvl="1"/>
            <a:r>
              <a:rPr lang="en-US" dirty="0" smtClean="0"/>
              <a:t>Source and/or Destination IP address</a:t>
            </a:r>
          </a:p>
          <a:p>
            <a:pPr lvl="1"/>
            <a:r>
              <a:rPr lang="en-US" dirty="0" smtClean="0"/>
              <a:t>Source and/or Destination Port numbers</a:t>
            </a:r>
          </a:p>
          <a:p>
            <a:r>
              <a:rPr lang="en-US" dirty="0" smtClean="0"/>
              <a:t>This can lead to unbalanced use of the links, depending on the nature of the traffic</a:t>
            </a:r>
          </a:p>
          <a:p>
            <a:r>
              <a:rPr lang="en-US" dirty="0" smtClean="0"/>
              <a:t>Always choose the load-balancing method that provides the most distribution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Questions?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Multiple Spanning Tree (802.1s)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Allows separate spanning trees per VLAN group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Different topologies allow for load balancing between links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Each group of VLANs are assigned to an </a:t>
            </a:r>
            <a:r>
              <a:rPr lang="ja-JP" altLang="en-US">
                <a:latin typeface="Arial" charset="0"/>
                <a:ea typeface="ＭＳ Ｐゴシック" charset="0"/>
              </a:rPr>
              <a:t>“</a:t>
            </a:r>
            <a:r>
              <a:rPr lang="en-US" altLang="ja-JP">
                <a:latin typeface="Arial" charset="0"/>
                <a:ea typeface="ＭＳ Ｐゴシック" charset="0"/>
              </a:rPr>
              <a:t>instance</a:t>
            </a:r>
            <a:r>
              <a:rPr lang="ja-JP" altLang="en-US">
                <a:latin typeface="Arial" charset="0"/>
                <a:ea typeface="ＭＳ Ｐゴシック" charset="0"/>
              </a:rPr>
              <a:t>”</a:t>
            </a:r>
            <a:r>
              <a:rPr lang="en-US" altLang="ja-JP">
                <a:latin typeface="Arial" charset="0"/>
                <a:ea typeface="ＭＳ Ｐゴシック" charset="0"/>
              </a:rPr>
              <a:t> of MST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Compatible with STP and RSTP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Multiple Spanning Tree (802.1s)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38200" y="2590800"/>
            <a:ext cx="990600" cy="3810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971800" y="2590800"/>
            <a:ext cx="990600" cy="3810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981200" y="3733800"/>
            <a:ext cx="990600" cy="3810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14" name="Straight Connector 13"/>
          <p:cNvCxnSpPr>
            <a:stCxn id="13" idx="0"/>
            <a:endCxn id="11" idx="2"/>
          </p:cNvCxnSpPr>
          <p:nvPr/>
        </p:nvCxnSpPr>
        <p:spPr>
          <a:xfrm rot="16200000" flipV="1">
            <a:off x="1524000" y="2781300"/>
            <a:ext cx="762000" cy="1143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3" idx="0"/>
            <a:endCxn id="12" idx="2"/>
          </p:cNvCxnSpPr>
          <p:nvPr/>
        </p:nvCxnSpPr>
        <p:spPr>
          <a:xfrm rot="5400000" flipH="1" flipV="1">
            <a:off x="2590800" y="2857500"/>
            <a:ext cx="762000" cy="990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1" idx="3"/>
            <a:endCxn id="12" idx="1"/>
          </p:cNvCxnSpPr>
          <p:nvPr/>
        </p:nvCxnSpPr>
        <p:spPr>
          <a:xfrm>
            <a:off x="1828800" y="2781300"/>
            <a:ext cx="1143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676400" y="4572000"/>
            <a:ext cx="381000" cy="30480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18" name="Straight Connector 17"/>
          <p:cNvCxnSpPr>
            <a:stCxn id="17" idx="0"/>
            <a:endCxn id="13" idx="2"/>
          </p:cNvCxnSpPr>
          <p:nvPr/>
        </p:nvCxnSpPr>
        <p:spPr>
          <a:xfrm rot="5400000" flipH="1" flipV="1">
            <a:off x="1943100" y="4038600"/>
            <a:ext cx="457200" cy="609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2895600" y="4572000"/>
            <a:ext cx="381000" cy="3048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47" name="Straight Connector 46"/>
          <p:cNvCxnSpPr>
            <a:stCxn id="46" idx="0"/>
            <a:endCxn id="13" idx="2"/>
          </p:cNvCxnSpPr>
          <p:nvPr/>
        </p:nvCxnSpPr>
        <p:spPr>
          <a:xfrm rot="16200000" flipV="1">
            <a:off x="2552700" y="4038600"/>
            <a:ext cx="457200" cy="609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908" name="TextBox 60"/>
          <p:cNvSpPr txBox="1">
            <a:spLocks noChangeArrowheads="1"/>
          </p:cNvSpPr>
          <p:nvPr/>
        </p:nvSpPr>
        <p:spPr bwMode="auto">
          <a:xfrm>
            <a:off x="1371600" y="5029200"/>
            <a:ext cx="863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Vlan A</a:t>
            </a:r>
          </a:p>
        </p:txBody>
      </p:sp>
      <p:sp>
        <p:nvSpPr>
          <p:cNvPr id="80909" name="TextBox 61"/>
          <p:cNvSpPr txBox="1">
            <a:spLocks noChangeArrowheads="1"/>
          </p:cNvSpPr>
          <p:nvPr/>
        </p:nvSpPr>
        <p:spPr bwMode="auto">
          <a:xfrm>
            <a:off x="2667000" y="5029200"/>
            <a:ext cx="8778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Vlan B</a:t>
            </a:r>
          </a:p>
        </p:txBody>
      </p:sp>
      <p:sp>
        <p:nvSpPr>
          <p:cNvPr id="80910" name="TextBox 62"/>
          <p:cNvSpPr txBox="1">
            <a:spLocks noChangeArrowheads="1"/>
          </p:cNvSpPr>
          <p:nvPr/>
        </p:nvSpPr>
        <p:spPr bwMode="auto">
          <a:xfrm>
            <a:off x="609600" y="2133600"/>
            <a:ext cx="15446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Root VLAN A</a:t>
            </a:r>
          </a:p>
        </p:txBody>
      </p:sp>
      <p:sp>
        <p:nvSpPr>
          <p:cNvPr id="80911" name="TextBox 63"/>
          <p:cNvSpPr txBox="1">
            <a:spLocks noChangeArrowheads="1"/>
          </p:cNvSpPr>
          <p:nvPr/>
        </p:nvSpPr>
        <p:spPr bwMode="auto">
          <a:xfrm>
            <a:off x="2743200" y="2133600"/>
            <a:ext cx="15573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Root VLAN B</a:t>
            </a:r>
          </a:p>
        </p:txBody>
      </p:sp>
      <p:sp>
        <p:nvSpPr>
          <p:cNvPr id="65" name="Rectangle 64"/>
          <p:cNvSpPr/>
          <p:nvPr/>
        </p:nvSpPr>
        <p:spPr>
          <a:xfrm>
            <a:off x="5791200" y="1752600"/>
            <a:ext cx="700088" cy="29210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7300913" y="1752600"/>
            <a:ext cx="700087" cy="29210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6599238" y="2628900"/>
            <a:ext cx="701675" cy="29210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68" name="Straight Connector 67"/>
          <p:cNvCxnSpPr>
            <a:stCxn id="67" idx="0"/>
            <a:endCxn id="65" idx="2"/>
          </p:cNvCxnSpPr>
          <p:nvPr/>
        </p:nvCxnSpPr>
        <p:spPr>
          <a:xfrm rot="16200000" flipV="1">
            <a:off x="6253957" y="1932781"/>
            <a:ext cx="584200" cy="80803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65" idx="3"/>
            <a:endCxn id="66" idx="1"/>
          </p:cNvCxnSpPr>
          <p:nvPr/>
        </p:nvCxnSpPr>
        <p:spPr>
          <a:xfrm>
            <a:off x="6491288" y="1898650"/>
            <a:ext cx="809625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6383338" y="3271838"/>
            <a:ext cx="269875" cy="233362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72" name="Straight Connector 71"/>
          <p:cNvCxnSpPr>
            <a:stCxn id="71" idx="0"/>
            <a:endCxn id="67" idx="2"/>
          </p:cNvCxnSpPr>
          <p:nvPr/>
        </p:nvCxnSpPr>
        <p:spPr>
          <a:xfrm rot="5400000" flipH="1" flipV="1">
            <a:off x="6558756" y="2880519"/>
            <a:ext cx="350838" cy="431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7246938" y="3271838"/>
            <a:ext cx="268287" cy="233362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74" name="Straight Connector 73"/>
          <p:cNvCxnSpPr>
            <a:stCxn id="73" idx="0"/>
            <a:endCxn id="67" idx="2"/>
          </p:cNvCxnSpPr>
          <p:nvPr/>
        </p:nvCxnSpPr>
        <p:spPr>
          <a:xfrm rot="16200000" flipV="1">
            <a:off x="6990556" y="2880519"/>
            <a:ext cx="350838" cy="431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5943600" y="4267200"/>
            <a:ext cx="676275" cy="254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7400925" y="4267200"/>
            <a:ext cx="676275" cy="254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6724650" y="5029200"/>
            <a:ext cx="676275" cy="254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83" name="Straight Connector 82"/>
          <p:cNvCxnSpPr>
            <a:stCxn id="79" idx="3"/>
            <a:endCxn id="80" idx="1"/>
          </p:cNvCxnSpPr>
          <p:nvPr/>
        </p:nvCxnSpPr>
        <p:spPr>
          <a:xfrm>
            <a:off x="6619875" y="4394200"/>
            <a:ext cx="78105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Rectangle 83"/>
          <p:cNvSpPr/>
          <p:nvPr/>
        </p:nvSpPr>
        <p:spPr>
          <a:xfrm>
            <a:off x="6516688" y="5588000"/>
            <a:ext cx="258762" cy="20320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85" name="Straight Connector 84"/>
          <p:cNvCxnSpPr>
            <a:stCxn id="84" idx="0"/>
            <a:endCxn id="81" idx="2"/>
          </p:cNvCxnSpPr>
          <p:nvPr/>
        </p:nvCxnSpPr>
        <p:spPr>
          <a:xfrm rot="5400000" flipH="1" flipV="1">
            <a:off x="6702426" y="5227637"/>
            <a:ext cx="304800" cy="4159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Rectangle 85"/>
          <p:cNvSpPr/>
          <p:nvPr/>
        </p:nvSpPr>
        <p:spPr>
          <a:xfrm>
            <a:off x="7348538" y="5588000"/>
            <a:ext cx="260350" cy="2032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87" name="Straight Connector 86"/>
          <p:cNvCxnSpPr>
            <a:stCxn id="86" idx="0"/>
            <a:endCxn id="81" idx="2"/>
          </p:cNvCxnSpPr>
          <p:nvPr/>
        </p:nvCxnSpPr>
        <p:spPr>
          <a:xfrm rot="16200000" flipV="1">
            <a:off x="7118351" y="5227637"/>
            <a:ext cx="304800" cy="4159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81" idx="0"/>
            <a:endCxn id="80" idx="2"/>
          </p:cNvCxnSpPr>
          <p:nvPr/>
        </p:nvCxnSpPr>
        <p:spPr>
          <a:xfrm rot="5400000" flipH="1" flipV="1">
            <a:off x="7146926" y="4437062"/>
            <a:ext cx="508000" cy="676275"/>
          </a:xfrm>
          <a:prstGeom prst="line">
            <a:avLst/>
          </a:prstGeom>
          <a:ln>
            <a:solidFill>
              <a:schemeClr val="accent1">
                <a:lumMod val="9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930" name="Rectangle 90"/>
          <p:cNvSpPr>
            <a:spLocks noChangeArrowheads="1"/>
          </p:cNvSpPr>
          <p:nvPr/>
        </p:nvSpPr>
        <p:spPr bwMode="auto">
          <a:xfrm>
            <a:off x="6934200" y="2362200"/>
            <a:ext cx="390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Zapf Dingbats" charset="0"/>
                <a:cs typeface="Zapf Dingbats" charset="0"/>
              </a:rPr>
              <a:t>✕</a:t>
            </a:r>
            <a:endParaRPr lang="en-US" sz="2000" b="1">
              <a:solidFill>
                <a:srgbClr val="FF0000"/>
              </a:solidFill>
              <a:cs typeface="Zapf Dingbats" charset="0"/>
            </a:endParaRPr>
          </a:p>
        </p:txBody>
      </p:sp>
      <p:sp>
        <p:nvSpPr>
          <p:cNvPr id="80931" name="Rectangle 91"/>
          <p:cNvSpPr>
            <a:spLocks noChangeArrowheads="1"/>
          </p:cNvSpPr>
          <p:nvPr/>
        </p:nvSpPr>
        <p:spPr bwMode="auto">
          <a:xfrm>
            <a:off x="6629400" y="4800600"/>
            <a:ext cx="390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Zapf Dingbats" charset="0"/>
                <a:cs typeface="Zapf Dingbats" charset="0"/>
              </a:rPr>
              <a:t>✕</a:t>
            </a:r>
            <a:endParaRPr lang="en-US" sz="2000" b="1">
              <a:solidFill>
                <a:srgbClr val="FF0000"/>
              </a:solidFill>
              <a:cs typeface="Zapf Dingbats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Multiple Spanning Tree (802.1s)</a:t>
            </a:r>
          </a:p>
        </p:txBody>
      </p:sp>
      <p:sp>
        <p:nvSpPr>
          <p:cNvPr id="38" name="Content Placeholder 3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MST Region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Switches are members of a region if they have the same set of attributes:</a:t>
            </a:r>
          </a:p>
          <a:p>
            <a:pPr lvl="2"/>
            <a:r>
              <a:rPr lang="en-US">
                <a:latin typeface="Arial" charset="0"/>
                <a:ea typeface="ＭＳ Ｐゴシック" charset="0"/>
              </a:rPr>
              <a:t>MST configuration name </a:t>
            </a:r>
          </a:p>
          <a:p>
            <a:pPr lvl="2"/>
            <a:r>
              <a:rPr lang="en-US">
                <a:latin typeface="Arial" charset="0"/>
                <a:ea typeface="ＭＳ Ｐゴシック" charset="0"/>
              </a:rPr>
              <a:t>MST configuration revision</a:t>
            </a:r>
          </a:p>
          <a:p>
            <a:pPr lvl="2"/>
            <a:r>
              <a:rPr lang="en-US">
                <a:latin typeface="Arial" charset="0"/>
                <a:ea typeface="ＭＳ Ｐゴシック" charset="0"/>
              </a:rPr>
              <a:t>Instance-to-VLAN mapping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A digest of these attributes is sent inside the BPDUs for fast comparison by the switches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One region is usually sufficient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build="p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Multiple Spanning Tree (802.1s)</a:t>
            </a:r>
          </a:p>
        </p:txBody>
      </p:sp>
      <p:sp>
        <p:nvSpPr>
          <p:cNvPr id="82946" name="Content Placeholder 3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CST = Common Spanning Tree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In order to interoperate with other versions of Spanning Tree, MST needs a common tree that contains all the other islands, including other MST regions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Multiple Spanning Tree (802.1s)</a:t>
            </a:r>
          </a:p>
        </p:txBody>
      </p:sp>
      <p:sp>
        <p:nvSpPr>
          <p:cNvPr id="83970" name="Content Placeholder 3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IST = Internal Spanning Tree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Internal to the Region, that is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Presents the entire region as a single virtual bridge to the CST outside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Multiple Spanning Tree (802.1s)</a:t>
            </a:r>
          </a:p>
        </p:txBody>
      </p:sp>
      <p:sp>
        <p:nvSpPr>
          <p:cNvPr id="84994" name="Content Placeholder 3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MST Instances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Groups of VLANs are mapped to particular Spanning Tree instances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These instances will represent the alternative topologies, or forwarding paths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You specify a root and alternate root for each instance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Good Switching Loops</a:t>
            </a:r>
            <a:endParaRPr lang="en-US"/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But you can take advantage of loops!</a:t>
            </a:r>
          </a:p>
          <a:p>
            <a:pPr lvl="1"/>
            <a:r>
              <a:rPr lang="en-US" smtClean="0"/>
              <a:t>Redundant paths improve resilience when: </a:t>
            </a:r>
          </a:p>
          <a:p>
            <a:pPr lvl="2"/>
            <a:r>
              <a:rPr lang="en-US" smtClean="0"/>
              <a:t>A switch fails</a:t>
            </a:r>
          </a:p>
          <a:p>
            <a:pPr lvl="2"/>
            <a:r>
              <a:rPr lang="en-US" smtClean="0"/>
              <a:t>Wiring breaks</a:t>
            </a:r>
          </a:p>
          <a:p>
            <a:r>
              <a:rPr lang="en-US" smtClean="0"/>
              <a:t>How to achieve redundancy without creating dangerous traffic loops?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04800" y="1981200"/>
            <a:ext cx="7924800" cy="4038600"/>
          </a:xfrm>
          <a:prstGeom prst="rect">
            <a:avLst/>
          </a:prstGeom>
          <a:solidFill>
            <a:schemeClr val="accent1">
              <a:lumMod val="75000"/>
              <a:alpha val="18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60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Multiple Spanning Tree (802.1s)</a:t>
            </a:r>
          </a:p>
        </p:txBody>
      </p:sp>
      <p:sp>
        <p:nvSpPr>
          <p:cNvPr id="86019" name="TextBox 110"/>
          <p:cNvSpPr txBox="1">
            <a:spLocks noChangeArrowheads="1"/>
          </p:cNvSpPr>
          <p:nvPr/>
        </p:nvSpPr>
        <p:spPr bwMode="auto">
          <a:xfrm>
            <a:off x="7010400" y="2209800"/>
            <a:ext cx="646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CST</a:t>
            </a:r>
          </a:p>
        </p:txBody>
      </p:sp>
      <p:grpSp>
        <p:nvGrpSpPr>
          <p:cNvPr id="86020" name="Group 74"/>
          <p:cNvGrpSpPr>
            <a:grpSpLocks/>
          </p:cNvGrpSpPr>
          <p:nvPr/>
        </p:nvGrpSpPr>
        <p:grpSpPr bwMode="auto">
          <a:xfrm>
            <a:off x="381000" y="2209800"/>
            <a:ext cx="3810000" cy="2209800"/>
            <a:chOff x="304800" y="2362200"/>
            <a:chExt cx="3810000" cy="2209800"/>
          </a:xfrm>
        </p:grpSpPr>
        <p:sp>
          <p:nvSpPr>
            <p:cNvPr id="40" name="Cloud 39"/>
            <p:cNvSpPr/>
            <p:nvPr/>
          </p:nvSpPr>
          <p:spPr>
            <a:xfrm>
              <a:off x="304800" y="2362200"/>
              <a:ext cx="3810000" cy="2209800"/>
            </a:xfrm>
            <a:prstGeom prst="cloud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_tradnl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grpSp>
          <p:nvGrpSpPr>
            <p:cNvPr id="86065" name="Group 15"/>
            <p:cNvGrpSpPr>
              <a:grpSpLocks/>
            </p:cNvGrpSpPr>
            <p:nvPr/>
          </p:nvGrpSpPr>
          <p:grpSpPr bwMode="auto">
            <a:xfrm>
              <a:off x="685800" y="2590800"/>
              <a:ext cx="2971800" cy="1295400"/>
              <a:chOff x="609600" y="3124200"/>
              <a:chExt cx="7467600" cy="2667000"/>
            </a:xfrm>
          </p:grpSpPr>
          <p:sp>
            <p:nvSpPr>
              <p:cNvPr id="8" name="Rectangle 7"/>
              <p:cNvSpPr/>
              <p:nvPr/>
            </p:nvSpPr>
            <p:spPr bwMode="auto">
              <a:xfrm>
                <a:off x="3733069" y="3124200"/>
                <a:ext cx="993285" cy="457574"/>
              </a:xfrm>
              <a:prstGeom prst="rect">
                <a:avLst/>
              </a:prstGeom>
              <a:solidFill>
                <a:srgbClr val="FF66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ES_tradnl" sz="1400">
                  <a:solidFill>
                    <a:srgbClr val="FFFFFF"/>
                  </a:solidFill>
                  <a:latin typeface="Arial" charset="0"/>
                  <a:ea typeface="ＭＳ Ｐゴシック" charset="0"/>
                  <a:cs typeface="ＭＳ Ｐゴシック" charset="0"/>
                </a:endParaRPr>
              </a:p>
            </p:txBody>
          </p:sp>
          <p:cxnSp>
            <p:nvCxnSpPr>
              <p:cNvPr id="9" name="Straight Connector 8"/>
              <p:cNvCxnSpPr>
                <a:stCxn id="12" idx="0"/>
              </p:cNvCxnSpPr>
              <p:nvPr/>
            </p:nvCxnSpPr>
            <p:spPr>
              <a:xfrm rot="5400000" flipH="1" flipV="1">
                <a:off x="3467674" y="3619788"/>
                <a:ext cx="686360" cy="61033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>
                <a:stCxn id="14" idx="0"/>
                <a:endCxn id="8" idx="2"/>
              </p:cNvCxnSpPr>
              <p:nvPr/>
            </p:nvCxnSpPr>
            <p:spPr>
              <a:xfrm rot="5400000" flipH="1" flipV="1">
                <a:off x="3828999" y="3944589"/>
                <a:ext cx="761534" cy="35903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>
                <a:stCxn id="13" idx="0"/>
              </p:cNvCxnSpPr>
              <p:nvPr/>
            </p:nvCxnSpPr>
            <p:spPr>
              <a:xfrm rot="16200000" flipV="1">
                <a:off x="4267800" y="3657374"/>
                <a:ext cx="761534" cy="61033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Rectangle 11"/>
              <p:cNvSpPr/>
              <p:nvPr/>
            </p:nvSpPr>
            <p:spPr>
              <a:xfrm>
                <a:off x="3354103" y="4268134"/>
                <a:ext cx="303172" cy="303961"/>
              </a:xfrm>
              <a:prstGeom prst="rect">
                <a:avLst/>
              </a:prstGeom>
              <a:solidFill>
                <a:srgbClr val="FF66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ES_tradnl">
                  <a:solidFill>
                    <a:srgbClr val="FFFFFF"/>
                  </a:solidFill>
                  <a:latin typeface="Arial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4802148" y="4343308"/>
                <a:ext cx="303172" cy="303959"/>
              </a:xfrm>
              <a:prstGeom prst="rect">
                <a:avLst/>
              </a:prstGeom>
              <a:solidFill>
                <a:srgbClr val="FF66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ES_tradnl">
                  <a:solidFill>
                    <a:srgbClr val="FFFFFF"/>
                  </a:solidFill>
                  <a:latin typeface="Arial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4040228" y="4343308"/>
                <a:ext cx="303172" cy="303959"/>
              </a:xfrm>
              <a:prstGeom prst="rect">
                <a:avLst/>
              </a:prstGeom>
              <a:solidFill>
                <a:srgbClr val="FF66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ES_tradnl">
                  <a:solidFill>
                    <a:srgbClr val="FFFFFF"/>
                  </a:solidFill>
                  <a:latin typeface="Arial" charset="0"/>
                  <a:ea typeface="ＭＳ Ｐゴシック" charset="0"/>
                  <a:cs typeface="ＭＳ Ｐゴシック" charset="0"/>
                </a:endParaRPr>
              </a:p>
            </p:txBody>
          </p:sp>
          <p:cxnSp>
            <p:nvCxnSpPr>
              <p:cNvPr id="15" name="Straight Connector 14"/>
              <p:cNvCxnSpPr>
                <a:stCxn id="28" idx="0"/>
              </p:cNvCxnSpPr>
              <p:nvPr/>
            </p:nvCxnSpPr>
            <p:spPr>
              <a:xfrm rot="16200000" flipV="1">
                <a:off x="5238836" y="2913718"/>
                <a:ext cx="686360" cy="202247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>
                <a:stCxn id="17" idx="0"/>
              </p:cNvCxnSpPr>
              <p:nvPr/>
            </p:nvCxnSpPr>
            <p:spPr>
              <a:xfrm rot="5400000" flipH="1" flipV="1">
                <a:off x="2685810" y="3069292"/>
                <a:ext cx="686360" cy="1711326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Rectangle 16"/>
              <p:cNvSpPr/>
              <p:nvPr/>
            </p:nvSpPr>
            <p:spPr bwMode="auto">
              <a:xfrm>
                <a:off x="1674692" y="4268134"/>
                <a:ext cx="993285" cy="457574"/>
              </a:xfrm>
              <a:prstGeom prst="rect">
                <a:avLst/>
              </a:prstGeom>
              <a:solidFill>
                <a:srgbClr val="FF66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ES_tradnl">
                  <a:solidFill>
                    <a:srgbClr val="FFFFFF"/>
                  </a:solidFill>
                  <a:latin typeface="Arial" charset="0"/>
                  <a:ea typeface="ＭＳ Ｐゴシック" charset="0"/>
                  <a:cs typeface="ＭＳ Ｐゴシック" charset="0"/>
                </a:endParaRPr>
              </a:p>
            </p:txBody>
          </p:sp>
          <p:cxnSp>
            <p:nvCxnSpPr>
              <p:cNvPr id="18" name="Straight Connector 17"/>
              <p:cNvCxnSpPr>
                <a:stCxn id="21" idx="0"/>
              </p:cNvCxnSpPr>
              <p:nvPr/>
            </p:nvCxnSpPr>
            <p:spPr>
              <a:xfrm rot="5400000" flipH="1" flipV="1">
                <a:off x="1335140" y="4762087"/>
                <a:ext cx="683093" cy="61033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>
                <a:stCxn id="23" idx="0"/>
              </p:cNvCxnSpPr>
              <p:nvPr/>
            </p:nvCxnSpPr>
            <p:spPr>
              <a:xfrm rot="5400000" flipH="1" flipV="1">
                <a:off x="1694830" y="5088523"/>
                <a:ext cx="761534" cy="3590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>
                <a:stCxn id="22" idx="0"/>
              </p:cNvCxnSpPr>
              <p:nvPr/>
            </p:nvCxnSpPr>
            <p:spPr>
              <a:xfrm rot="16200000" flipV="1">
                <a:off x="2285217" y="4801308"/>
                <a:ext cx="761534" cy="61033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1219934" y="5408800"/>
                <a:ext cx="303172" cy="307228"/>
              </a:xfrm>
              <a:prstGeom prst="rect">
                <a:avLst/>
              </a:prstGeom>
              <a:solidFill>
                <a:srgbClr val="FF66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ES_tradnl">
                  <a:solidFill>
                    <a:srgbClr val="FFFFFF"/>
                  </a:solidFill>
                  <a:latin typeface="Arial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2819563" y="5487241"/>
                <a:ext cx="303172" cy="303959"/>
              </a:xfrm>
              <a:prstGeom prst="rect">
                <a:avLst/>
              </a:prstGeom>
              <a:solidFill>
                <a:srgbClr val="FF66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ES_tradnl">
                  <a:solidFill>
                    <a:srgbClr val="FFFFFF"/>
                  </a:solidFill>
                  <a:latin typeface="Arial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1906060" y="5487241"/>
                <a:ext cx="303172" cy="303959"/>
              </a:xfrm>
              <a:prstGeom prst="rect">
                <a:avLst/>
              </a:prstGeom>
              <a:solidFill>
                <a:srgbClr val="FF66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ES_tradnl">
                  <a:solidFill>
                    <a:srgbClr val="FFFFFF"/>
                  </a:solidFill>
                  <a:latin typeface="Arial" charset="0"/>
                  <a:ea typeface="ＭＳ Ｐゴシック" charset="0"/>
                  <a:cs typeface="ＭＳ Ｐゴシック" charset="0"/>
                </a:endParaRPr>
              </a:p>
            </p:txBody>
          </p:sp>
          <p:cxnSp>
            <p:nvCxnSpPr>
              <p:cNvPr id="24" name="Straight Connector 23"/>
              <p:cNvCxnSpPr>
                <a:stCxn id="25" idx="0"/>
              </p:cNvCxnSpPr>
              <p:nvPr/>
            </p:nvCxnSpPr>
            <p:spPr>
              <a:xfrm rot="16200000" flipV="1">
                <a:off x="2744665" y="4497433"/>
                <a:ext cx="532747" cy="98929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3354103" y="5258455"/>
                <a:ext cx="303172" cy="303959"/>
              </a:xfrm>
              <a:prstGeom prst="rect">
                <a:avLst/>
              </a:prstGeom>
              <a:solidFill>
                <a:srgbClr val="FF66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ES_tradnl">
                  <a:solidFill>
                    <a:srgbClr val="FFFFFF"/>
                  </a:solidFill>
                  <a:latin typeface="Arial" charset="0"/>
                  <a:ea typeface="ＭＳ Ｐゴシック" charset="0"/>
                  <a:cs typeface="ＭＳ Ｐゴシック" charset="0"/>
                </a:endParaRPr>
              </a:p>
            </p:txBody>
          </p:sp>
          <p:cxnSp>
            <p:nvCxnSpPr>
              <p:cNvPr id="26" name="Straight Connector 25"/>
              <p:cNvCxnSpPr>
                <a:stCxn id="27" idx="0"/>
              </p:cNvCxnSpPr>
              <p:nvPr/>
            </p:nvCxnSpPr>
            <p:spPr>
              <a:xfrm rot="5400000" flipH="1" flipV="1">
                <a:off x="991455" y="4495438"/>
                <a:ext cx="532747" cy="99328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Rectangle 26"/>
              <p:cNvSpPr/>
              <p:nvPr/>
            </p:nvSpPr>
            <p:spPr>
              <a:xfrm>
                <a:off x="609600" y="5258455"/>
                <a:ext cx="303172" cy="303959"/>
              </a:xfrm>
              <a:prstGeom prst="rect">
                <a:avLst/>
              </a:prstGeom>
              <a:solidFill>
                <a:srgbClr val="FF66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ES_tradnl">
                  <a:solidFill>
                    <a:srgbClr val="FFFFFF"/>
                  </a:solidFill>
                  <a:latin typeface="Arial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 bwMode="auto">
              <a:xfrm>
                <a:off x="6094617" y="4268134"/>
                <a:ext cx="993285" cy="457574"/>
              </a:xfrm>
              <a:prstGeom prst="rect">
                <a:avLst/>
              </a:prstGeom>
              <a:solidFill>
                <a:srgbClr val="FF66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ES_tradnl">
                  <a:solidFill>
                    <a:srgbClr val="FFFFFF"/>
                  </a:solidFill>
                  <a:latin typeface="Arial" charset="0"/>
                  <a:ea typeface="ＭＳ Ｐゴシック" charset="0"/>
                  <a:cs typeface="ＭＳ Ｐゴシック" charset="0"/>
                </a:endParaRPr>
              </a:p>
            </p:txBody>
          </p:sp>
          <p:cxnSp>
            <p:nvCxnSpPr>
              <p:cNvPr id="29" name="Straight Connector 28"/>
              <p:cNvCxnSpPr>
                <a:stCxn id="32" idx="0"/>
              </p:cNvCxnSpPr>
              <p:nvPr/>
            </p:nvCxnSpPr>
            <p:spPr>
              <a:xfrm rot="5400000" flipH="1" flipV="1">
                <a:off x="5755066" y="4762087"/>
                <a:ext cx="683093" cy="61033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stCxn id="34" idx="0"/>
              </p:cNvCxnSpPr>
              <p:nvPr/>
            </p:nvCxnSpPr>
            <p:spPr>
              <a:xfrm rot="5400000" flipH="1" flipV="1">
                <a:off x="6114756" y="5088523"/>
                <a:ext cx="761534" cy="3590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stCxn id="33" idx="0"/>
              </p:cNvCxnSpPr>
              <p:nvPr/>
            </p:nvCxnSpPr>
            <p:spPr>
              <a:xfrm rot="16200000" flipV="1">
                <a:off x="6705143" y="4801308"/>
                <a:ext cx="761534" cy="61033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Rectangle 31"/>
              <p:cNvSpPr/>
              <p:nvPr/>
            </p:nvSpPr>
            <p:spPr>
              <a:xfrm>
                <a:off x="5639860" y="5408800"/>
                <a:ext cx="303172" cy="307228"/>
              </a:xfrm>
              <a:prstGeom prst="rect">
                <a:avLst/>
              </a:prstGeom>
              <a:solidFill>
                <a:srgbClr val="FF66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ES_tradnl">
                  <a:solidFill>
                    <a:srgbClr val="FFFFFF"/>
                  </a:solidFill>
                  <a:latin typeface="Arial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7239488" y="5487241"/>
                <a:ext cx="303172" cy="303959"/>
              </a:xfrm>
              <a:prstGeom prst="rect">
                <a:avLst/>
              </a:prstGeom>
              <a:solidFill>
                <a:srgbClr val="FF66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ES_tradnl">
                  <a:solidFill>
                    <a:srgbClr val="FFFFFF"/>
                  </a:solidFill>
                  <a:latin typeface="Arial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6325985" y="5487241"/>
                <a:ext cx="303172" cy="303959"/>
              </a:xfrm>
              <a:prstGeom prst="rect">
                <a:avLst/>
              </a:prstGeom>
              <a:solidFill>
                <a:srgbClr val="FF66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ES_tradnl">
                  <a:solidFill>
                    <a:srgbClr val="FFFFFF"/>
                  </a:solidFill>
                  <a:latin typeface="Arial" charset="0"/>
                  <a:ea typeface="ＭＳ Ｐゴシック" charset="0"/>
                  <a:cs typeface="ＭＳ Ｐゴシック" charset="0"/>
                </a:endParaRPr>
              </a:p>
            </p:txBody>
          </p:sp>
          <p:cxnSp>
            <p:nvCxnSpPr>
              <p:cNvPr id="35" name="Straight Connector 34"/>
              <p:cNvCxnSpPr>
                <a:stCxn id="36" idx="0"/>
              </p:cNvCxnSpPr>
              <p:nvPr/>
            </p:nvCxnSpPr>
            <p:spPr>
              <a:xfrm rot="16200000" flipV="1">
                <a:off x="7162598" y="4495438"/>
                <a:ext cx="532747" cy="993285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Rectangle 35"/>
              <p:cNvSpPr/>
              <p:nvPr/>
            </p:nvSpPr>
            <p:spPr>
              <a:xfrm>
                <a:off x="7774028" y="5258455"/>
                <a:ext cx="303172" cy="303959"/>
              </a:xfrm>
              <a:prstGeom prst="rect">
                <a:avLst/>
              </a:prstGeom>
              <a:solidFill>
                <a:srgbClr val="FF66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ES_tradnl">
                  <a:solidFill>
                    <a:srgbClr val="FFFFFF"/>
                  </a:solidFill>
                  <a:latin typeface="Arial" charset="0"/>
                  <a:ea typeface="ＭＳ Ｐゴシック" charset="0"/>
                  <a:cs typeface="ＭＳ Ｐゴシック" charset="0"/>
                </a:endParaRPr>
              </a:p>
            </p:txBody>
          </p:sp>
          <p:cxnSp>
            <p:nvCxnSpPr>
              <p:cNvPr id="37" name="Straight Connector 36"/>
              <p:cNvCxnSpPr>
                <a:stCxn id="39" idx="0"/>
              </p:cNvCxnSpPr>
              <p:nvPr/>
            </p:nvCxnSpPr>
            <p:spPr>
              <a:xfrm rot="5400000" flipH="1" flipV="1">
                <a:off x="5409385" y="4497433"/>
                <a:ext cx="532747" cy="98929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Rectangle 38"/>
              <p:cNvSpPr/>
              <p:nvPr/>
            </p:nvSpPr>
            <p:spPr>
              <a:xfrm>
                <a:off x="5029526" y="5258455"/>
                <a:ext cx="303172" cy="303959"/>
              </a:xfrm>
              <a:prstGeom prst="rect">
                <a:avLst/>
              </a:prstGeom>
              <a:solidFill>
                <a:srgbClr val="FF66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ES_tradnl">
                  <a:solidFill>
                    <a:srgbClr val="FFFFFF"/>
                  </a:solidFill>
                  <a:latin typeface="Arial" charset="0"/>
                  <a:ea typeface="ＭＳ Ｐゴシック" charset="0"/>
                  <a:cs typeface="ＭＳ Ｐゴシック" charset="0"/>
                </a:endParaRPr>
              </a:p>
            </p:txBody>
          </p:sp>
        </p:grpSp>
        <p:sp>
          <p:nvSpPr>
            <p:cNvPr id="86066" name="TextBox 73"/>
            <p:cNvSpPr txBox="1">
              <a:spLocks noChangeArrowheads="1"/>
            </p:cNvSpPr>
            <p:nvPr/>
          </p:nvSpPr>
          <p:spPr bwMode="auto">
            <a:xfrm>
              <a:off x="2514600" y="2438400"/>
              <a:ext cx="117921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400"/>
                <a:t>MST Region</a:t>
              </a:r>
            </a:p>
          </p:txBody>
        </p:sp>
      </p:grpSp>
      <p:sp>
        <p:nvSpPr>
          <p:cNvPr id="86021" name="TextBox 111"/>
          <p:cNvSpPr txBox="1">
            <a:spLocks noChangeArrowheads="1"/>
          </p:cNvSpPr>
          <p:nvPr/>
        </p:nvSpPr>
        <p:spPr bwMode="auto">
          <a:xfrm>
            <a:off x="1981200" y="3810000"/>
            <a:ext cx="5445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IST</a:t>
            </a:r>
          </a:p>
        </p:txBody>
      </p:sp>
      <p:grpSp>
        <p:nvGrpSpPr>
          <p:cNvPr id="86022" name="Group 113"/>
          <p:cNvGrpSpPr>
            <a:grpSpLocks/>
          </p:cNvGrpSpPr>
          <p:nvPr/>
        </p:nvGrpSpPr>
        <p:grpSpPr bwMode="auto">
          <a:xfrm>
            <a:off x="3962400" y="3124200"/>
            <a:ext cx="3810000" cy="2209800"/>
            <a:chOff x="304800" y="2362200"/>
            <a:chExt cx="3810000" cy="2209800"/>
          </a:xfrm>
        </p:grpSpPr>
        <p:grpSp>
          <p:nvGrpSpPr>
            <p:cNvPr id="86028" name="Group 74"/>
            <p:cNvGrpSpPr>
              <a:grpSpLocks/>
            </p:cNvGrpSpPr>
            <p:nvPr/>
          </p:nvGrpSpPr>
          <p:grpSpPr bwMode="auto">
            <a:xfrm>
              <a:off x="304800" y="2362200"/>
              <a:ext cx="3810000" cy="2209800"/>
              <a:chOff x="304800" y="2362200"/>
              <a:chExt cx="3810000" cy="2209800"/>
            </a:xfrm>
          </p:grpSpPr>
          <p:sp>
            <p:nvSpPr>
              <p:cNvPr id="117" name="Cloud 116"/>
              <p:cNvSpPr/>
              <p:nvPr/>
            </p:nvSpPr>
            <p:spPr>
              <a:xfrm>
                <a:off x="304800" y="2362200"/>
                <a:ext cx="3810000" cy="2209800"/>
              </a:xfrm>
              <a:prstGeom prst="cloud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ES_tradnl">
                  <a:solidFill>
                    <a:srgbClr val="FFFFFF"/>
                  </a:solidFill>
                  <a:latin typeface="Arial" charset="0"/>
                  <a:ea typeface="ＭＳ Ｐゴシック" charset="0"/>
                  <a:cs typeface="ＭＳ Ｐゴシック" charset="0"/>
                </a:endParaRPr>
              </a:p>
            </p:txBody>
          </p:sp>
          <p:grpSp>
            <p:nvGrpSpPr>
              <p:cNvPr id="86031" name="Group 15"/>
              <p:cNvGrpSpPr>
                <a:grpSpLocks/>
              </p:cNvGrpSpPr>
              <p:nvPr/>
            </p:nvGrpSpPr>
            <p:grpSpPr bwMode="auto">
              <a:xfrm>
                <a:off x="685798" y="2590798"/>
                <a:ext cx="2971800" cy="1295399"/>
                <a:chOff x="609600" y="3124200"/>
                <a:chExt cx="7467600" cy="2667000"/>
              </a:xfrm>
            </p:grpSpPr>
            <p:sp>
              <p:nvSpPr>
                <p:cNvPr id="120" name="Rectangle 119"/>
                <p:cNvSpPr/>
                <p:nvPr/>
              </p:nvSpPr>
              <p:spPr bwMode="auto">
                <a:xfrm>
                  <a:off x="3733074" y="3124204"/>
                  <a:ext cx="993285" cy="457574"/>
                </a:xfrm>
                <a:prstGeom prst="rect">
                  <a:avLst/>
                </a:prstGeom>
                <a:solidFill>
                  <a:srgbClr val="FF66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s-ES_tradnl" sz="1400">
                    <a:solidFill>
                      <a:srgbClr val="FFFFFF"/>
                    </a:solidFill>
                    <a:latin typeface="Arial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cxnSp>
              <p:nvCxnSpPr>
                <p:cNvPr id="121" name="Straight Connector 120"/>
                <p:cNvCxnSpPr>
                  <a:stCxn id="124" idx="0"/>
                </p:cNvCxnSpPr>
                <p:nvPr/>
              </p:nvCxnSpPr>
              <p:spPr>
                <a:xfrm rot="5400000" flipH="1" flipV="1">
                  <a:off x="3467679" y="3619792"/>
                  <a:ext cx="686361" cy="610334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Straight Connector 121"/>
                <p:cNvCxnSpPr>
                  <a:stCxn id="126" idx="0"/>
                  <a:endCxn id="120" idx="2"/>
                </p:cNvCxnSpPr>
                <p:nvPr/>
              </p:nvCxnSpPr>
              <p:spPr>
                <a:xfrm rot="5400000" flipH="1" flipV="1">
                  <a:off x="3829003" y="3944594"/>
                  <a:ext cx="761535" cy="35903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>
                  <a:stCxn id="125" idx="0"/>
                </p:cNvCxnSpPr>
                <p:nvPr/>
              </p:nvCxnSpPr>
              <p:spPr>
                <a:xfrm rot="16200000" flipV="1">
                  <a:off x="4267805" y="3657378"/>
                  <a:ext cx="761535" cy="610334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4" name="Rectangle 123"/>
                <p:cNvSpPr/>
                <p:nvPr/>
              </p:nvSpPr>
              <p:spPr>
                <a:xfrm>
                  <a:off x="3354108" y="4268139"/>
                  <a:ext cx="303172" cy="303961"/>
                </a:xfrm>
                <a:prstGeom prst="rect">
                  <a:avLst/>
                </a:prstGeom>
                <a:solidFill>
                  <a:srgbClr val="FF66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s-ES_tradnl">
                    <a:solidFill>
                      <a:srgbClr val="FFFFFF"/>
                    </a:solidFill>
                    <a:latin typeface="Arial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125" name="Rectangle 124"/>
                <p:cNvSpPr/>
                <p:nvPr/>
              </p:nvSpPr>
              <p:spPr>
                <a:xfrm>
                  <a:off x="4802153" y="4343313"/>
                  <a:ext cx="303172" cy="303959"/>
                </a:xfrm>
                <a:prstGeom prst="rect">
                  <a:avLst/>
                </a:prstGeom>
                <a:solidFill>
                  <a:srgbClr val="FF66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s-ES_tradnl">
                    <a:solidFill>
                      <a:srgbClr val="FFFFFF"/>
                    </a:solidFill>
                    <a:latin typeface="Arial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126" name="Rectangle 125"/>
                <p:cNvSpPr/>
                <p:nvPr/>
              </p:nvSpPr>
              <p:spPr>
                <a:xfrm>
                  <a:off x="4040233" y="4343313"/>
                  <a:ext cx="303172" cy="303959"/>
                </a:xfrm>
                <a:prstGeom prst="rect">
                  <a:avLst/>
                </a:prstGeom>
                <a:solidFill>
                  <a:srgbClr val="FF66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s-ES_tradnl">
                    <a:solidFill>
                      <a:srgbClr val="FFFFFF"/>
                    </a:solidFill>
                    <a:latin typeface="Arial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cxnSp>
              <p:nvCxnSpPr>
                <p:cNvPr id="127" name="Straight Connector 126"/>
                <p:cNvCxnSpPr>
                  <a:stCxn id="140" idx="0"/>
                </p:cNvCxnSpPr>
                <p:nvPr/>
              </p:nvCxnSpPr>
              <p:spPr>
                <a:xfrm rot="16200000" flipV="1">
                  <a:off x="5238840" y="2913723"/>
                  <a:ext cx="686361" cy="2022474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>
                  <a:stCxn id="129" idx="0"/>
                </p:cNvCxnSpPr>
                <p:nvPr/>
              </p:nvCxnSpPr>
              <p:spPr>
                <a:xfrm rot="5400000" flipH="1" flipV="1">
                  <a:off x="2685815" y="3069296"/>
                  <a:ext cx="686361" cy="1711326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9" name="Rectangle 128"/>
                <p:cNvSpPr/>
                <p:nvPr/>
              </p:nvSpPr>
              <p:spPr bwMode="auto">
                <a:xfrm>
                  <a:off x="1674697" y="4268139"/>
                  <a:ext cx="993285" cy="457574"/>
                </a:xfrm>
                <a:prstGeom prst="rect">
                  <a:avLst/>
                </a:prstGeom>
                <a:solidFill>
                  <a:srgbClr val="FF66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s-ES_tradnl">
                    <a:solidFill>
                      <a:srgbClr val="FFFFFF"/>
                    </a:solidFill>
                    <a:latin typeface="Arial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cxnSp>
              <p:nvCxnSpPr>
                <p:cNvPr id="130" name="Straight Connector 129"/>
                <p:cNvCxnSpPr>
                  <a:stCxn id="133" idx="0"/>
                </p:cNvCxnSpPr>
                <p:nvPr/>
              </p:nvCxnSpPr>
              <p:spPr>
                <a:xfrm rot="5400000" flipH="1" flipV="1">
                  <a:off x="1335145" y="4762093"/>
                  <a:ext cx="683093" cy="61033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/>
                <p:cNvCxnSpPr>
                  <a:stCxn id="135" idx="0"/>
                </p:cNvCxnSpPr>
                <p:nvPr/>
              </p:nvCxnSpPr>
              <p:spPr>
                <a:xfrm rot="5400000" flipH="1" flipV="1">
                  <a:off x="1694835" y="5088529"/>
                  <a:ext cx="761535" cy="3590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131"/>
                <p:cNvCxnSpPr>
                  <a:stCxn id="134" idx="0"/>
                </p:cNvCxnSpPr>
                <p:nvPr/>
              </p:nvCxnSpPr>
              <p:spPr>
                <a:xfrm rot="16200000" flipV="1">
                  <a:off x="2285222" y="4801313"/>
                  <a:ext cx="761535" cy="61033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3" name="Rectangle 132"/>
                <p:cNvSpPr/>
                <p:nvPr/>
              </p:nvSpPr>
              <p:spPr>
                <a:xfrm>
                  <a:off x="1219939" y="5408806"/>
                  <a:ext cx="303172" cy="307228"/>
                </a:xfrm>
                <a:prstGeom prst="rect">
                  <a:avLst/>
                </a:prstGeom>
                <a:solidFill>
                  <a:srgbClr val="FF66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s-ES_tradnl">
                    <a:solidFill>
                      <a:srgbClr val="FFFFFF"/>
                    </a:solidFill>
                    <a:latin typeface="Arial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134" name="Rectangle 133"/>
                <p:cNvSpPr/>
                <p:nvPr/>
              </p:nvSpPr>
              <p:spPr>
                <a:xfrm>
                  <a:off x="2819568" y="5487247"/>
                  <a:ext cx="303172" cy="303959"/>
                </a:xfrm>
                <a:prstGeom prst="rect">
                  <a:avLst/>
                </a:prstGeom>
                <a:solidFill>
                  <a:srgbClr val="FF66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s-ES_tradnl">
                    <a:solidFill>
                      <a:srgbClr val="FFFFFF"/>
                    </a:solidFill>
                    <a:latin typeface="Arial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135" name="Rectangle 134"/>
                <p:cNvSpPr/>
                <p:nvPr/>
              </p:nvSpPr>
              <p:spPr>
                <a:xfrm>
                  <a:off x="1906065" y="5487247"/>
                  <a:ext cx="303172" cy="303959"/>
                </a:xfrm>
                <a:prstGeom prst="rect">
                  <a:avLst/>
                </a:prstGeom>
                <a:solidFill>
                  <a:srgbClr val="FF66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s-ES_tradnl">
                    <a:solidFill>
                      <a:srgbClr val="FFFFFF"/>
                    </a:solidFill>
                    <a:latin typeface="Arial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cxnSp>
              <p:nvCxnSpPr>
                <p:cNvPr id="136" name="Straight Connector 135"/>
                <p:cNvCxnSpPr>
                  <a:stCxn id="137" idx="0"/>
                </p:cNvCxnSpPr>
                <p:nvPr/>
              </p:nvCxnSpPr>
              <p:spPr>
                <a:xfrm rot="16200000" flipV="1">
                  <a:off x="2744670" y="4497439"/>
                  <a:ext cx="532748" cy="989297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7" name="Rectangle 136"/>
                <p:cNvSpPr/>
                <p:nvPr/>
              </p:nvSpPr>
              <p:spPr>
                <a:xfrm>
                  <a:off x="3354108" y="5258460"/>
                  <a:ext cx="303172" cy="303959"/>
                </a:xfrm>
                <a:prstGeom prst="rect">
                  <a:avLst/>
                </a:prstGeom>
                <a:solidFill>
                  <a:srgbClr val="FF66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s-ES_tradnl">
                    <a:solidFill>
                      <a:srgbClr val="FFFFFF"/>
                    </a:solidFill>
                    <a:latin typeface="Arial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cxnSp>
              <p:nvCxnSpPr>
                <p:cNvPr id="138" name="Straight Connector 137"/>
                <p:cNvCxnSpPr>
                  <a:stCxn id="139" idx="0"/>
                </p:cNvCxnSpPr>
                <p:nvPr/>
              </p:nvCxnSpPr>
              <p:spPr>
                <a:xfrm rot="5400000" flipH="1" flipV="1">
                  <a:off x="991460" y="4495444"/>
                  <a:ext cx="532748" cy="993288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9" name="Rectangle 138"/>
                <p:cNvSpPr/>
                <p:nvPr/>
              </p:nvSpPr>
              <p:spPr>
                <a:xfrm>
                  <a:off x="609605" y="5258460"/>
                  <a:ext cx="303172" cy="303959"/>
                </a:xfrm>
                <a:prstGeom prst="rect">
                  <a:avLst/>
                </a:prstGeom>
                <a:solidFill>
                  <a:srgbClr val="FF66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s-ES_tradnl">
                    <a:solidFill>
                      <a:srgbClr val="FFFFFF"/>
                    </a:solidFill>
                    <a:latin typeface="Arial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140" name="Rectangle 139"/>
                <p:cNvSpPr/>
                <p:nvPr/>
              </p:nvSpPr>
              <p:spPr bwMode="auto">
                <a:xfrm>
                  <a:off x="6094622" y="4268139"/>
                  <a:ext cx="993285" cy="457574"/>
                </a:xfrm>
                <a:prstGeom prst="rect">
                  <a:avLst/>
                </a:prstGeom>
                <a:solidFill>
                  <a:srgbClr val="FF66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s-ES_tradnl">
                    <a:solidFill>
                      <a:srgbClr val="FFFFFF"/>
                    </a:solidFill>
                    <a:latin typeface="Arial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cxnSp>
              <p:nvCxnSpPr>
                <p:cNvPr id="141" name="Straight Connector 140"/>
                <p:cNvCxnSpPr>
                  <a:stCxn id="144" idx="0"/>
                </p:cNvCxnSpPr>
                <p:nvPr/>
              </p:nvCxnSpPr>
              <p:spPr>
                <a:xfrm rot="5400000" flipH="1" flipV="1">
                  <a:off x="5755071" y="4762093"/>
                  <a:ext cx="683093" cy="61033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Straight Connector 141"/>
                <p:cNvCxnSpPr>
                  <a:stCxn id="146" idx="0"/>
                </p:cNvCxnSpPr>
                <p:nvPr/>
              </p:nvCxnSpPr>
              <p:spPr>
                <a:xfrm rot="5400000" flipH="1" flipV="1">
                  <a:off x="6114760" y="5088529"/>
                  <a:ext cx="761535" cy="3590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>
                  <a:stCxn id="145" idx="0"/>
                </p:cNvCxnSpPr>
                <p:nvPr/>
              </p:nvCxnSpPr>
              <p:spPr>
                <a:xfrm rot="16200000" flipV="1">
                  <a:off x="6705148" y="4801313"/>
                  <a:ext cx="761535" cy="61033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4" name="Rectangle 143"/>
                <p:cNvSpPr/>
                <p:nvPr/>
              </p:nvSpPr>
              <p:spPr>
                <a:xfrm>
                  <a:off x="5639865" y="5408806"/>
                  <a:ext cx="303172" cy="307228"/>
                </a:xfrm>
                <a:prstGeom prst="rect">
                  <a:avLst/>
                </a:prstGeom>
                <a:solidFill>
                  <a:srgbClr val="FF66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s-ES_tradnl">
                    <a:solidFill>
                      <a:srgbClr val="FFFFFF"/>
                    </a:solidFill>
                    <a:latin typeface="Arial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145" name="Rectangle 144"/>
                <p:cNvSpPr/>
                <p:nvPr/>
              </p:nvSpPr>
              <p:spPr>
                <a:xfrm>
                  <a:off x="7239493" y="5487247"/>
                  <a:ext cx="303172" cy="303959"/>
                </a:xfrm>
                <a:prstGeom prst="rect">
                  <a:avLst/>
                </a:prstGeom>
                <a:solidFill>
                  <a:srgbClr val="FF66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s-ES_tradnl">
                    <a:solidFill>
                      <a:srgbClr val="FFFFFF"/>
                    </a:solidFill>
                    <a:latin typeface="Arial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sp>
              <p:nvSpPr>
                <p:cNvPr id="146" name="Rectangle 145"/>
                <p:cNvSpPr/>
                <p:nvPr/>
              </p:nvSpPr>
              <p:spPr>
                <a:xfrm>
                  <a:off x="6325990" y="5487247"/>
                  <a:ext cx="303172" cy="303959"/>
                </a:xfrm>
                <a:prstGeom prst="rect">
                  <a:avLst/>
                </a:prstGeom>
                <a:solidFill>
                  <a:srgbClr val="FF66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s-ES_tradnl">
                    <a:solidFill>
                      <a:srgbClr val="FFFFFF"/>
                    </a:solidFill>
                    <a:latin typeface="Arial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cxnSp>
              <p:nvCxnSpPr>
                <p:cNvPr id="147" name="Straight Connector 146"/>
                <p:cNvCxnSpPr>
                  <a:stCxn id="148" idx="0"/>
                </p:cNvCxnSpPr>
                <p:nvPr/>
              </p:nvCxnSpPr>
              <p:spPr>
                <a:xfrm rot="16200000" flipV="1">
                  <a:off x="7162603" y="4495444"/>
                  <a:ext cx="532748" cy="993285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8" name="Rectangle 147"/>
                <p:cNvSpPr/>
                <p:nvPr/>
              </p:nvSpPr>
              <p:spPr>
                <a:xfrm>
                  <a:off x="7774033" y="5258460"/>
                  <a:ext cx="303172" cy="303959"/>
                </a:xfrm>
                <a:prstGeom prst="rect">
                  <a:avLst/>
                </a:prstGeom>
                <a:solidFill>
                  <a:srgbClr val="FF66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s-ES_tradnl">
                    <a:solidFill>
                      <a:srgbClr val="FFFFFF"/>
                    </a:solidFill>
                    <a:latin typeface="Arial" charset="0"/>
                    <a:ea typeface="ＭＳ Ｐゴシック" charset="0"/>
                    <a:cs typeface="ＭＳ Ｐゴシック" charset="0"/>
                  </a:endParaRPr>
                </a:p>
              </p:txBody>
            </p:sp>
            <p:cxnSp>
              <p:nvCxnSpPr>
                <p:cNvPr id="149" name="Straight Connector 148"/>
                <p:cNvCxnSpPr>
                  <a:stCxn id="150" idx="0"/>
                </p:cNvCxnSpPr>
                <p:nvPr/>
              </p:nvCxnSpPr>
              <p:spPr>
                <a:xfrm rot="5400000" flipH="1" flipV="1">
                  <a:off x="5409390" y="4497439"/>
                  <a:ext cx="532748" cy="989297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0" name="Rectangle 149"/>
                <p:cNvSpPr/>
                <p:nvPr/>
              </p:nvSpPr>
              <p:spPr>
                <a:xfrm>
                  <a:off x="5029531" y="5258460"/>
                  <a:ext cx="303172" cy="303959"/>
                </a:xfrm>
                <a:prstGeom prst="rect">
                  <a:avLst/>
                </a:prstGeom>
                <a:solidFill>
                  <a:srgbClr val="FF66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s-ES_tradnl">
                    <a:solidFill>
                      <a:srgbClr val="FFFFFF"/>
                    </a:solidFill>
                    <a:latin typeface="Arial" charset="0"/>
                    <a:ea typeface="ＭＳ Ｐゴシック" charset="0"/>
                    <a:cs typeface="ＭＳ Ｐゴシック" charset="0"/>
                  </a:endParaRPr>
                </a:p>
              </p:txBody>
            </p:sp>
          </p:grpSp>
          <p:sp>
            <p:nvSpPr>
              <p:cNvPr id="86032" name="TextBox 118"/>
              <p:cNvSpPr txBox="1">
                <a:spLocks noChangeArrowheads="1"/>
              </p:cNvSpPr>
              <p:nvPr/>
            </p:nvSpPr>
            <p:spPr bwMode="auto">
              <a:xfrm>
                <a:off x="2438400" y="2590800"/>
                <a:ext cx="1179217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400"/>
                  <a:t>MST Region</a:t>
                </a:r>
              </a:p>
            </p:txBody>
          </p:sp>
        </p:grpSp>
        <p:sp>
          <p:nvSpPr>
            <p:cNvPr id="86029" name="TextBox 115"/>
            <p:cNvSpPr txBox="1">
              <a:spLocks noChangeArrowheads="1"/>
            </p:cNvSpPr>
            <p:nvPr/>
          </p:nvSpPr>
          <p:spPr bwMode="auto">
            <a:xfrm>
              <a:off x="1905000" y="3962400"/>
              <a:ext cx="54373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/>
                <a:t>IST</a:t>
              </a:r>
            </a:p>
          </p:txBody>
        </p:sp>
      </p:grpSp>
      <p:cxnSp>
        <p:nvCxnSpPr>
          <p:cNvPr id="152" name="Straight Connector 151"/>
          <p:cNvCxnSpPr>
            <a:stCxn id="8" idx="3"/>
          </p:cNvCxnSpPr>
          <p:nvPr/>
        </p:nvCxnSpPr>
        <p:spPr>
          <a:xfrm>
            <a:off x="2400300" y="2549525"/>
            <a:ext cx="3162300" cy="8794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6" name="Rectangle 155"/>
          <p:cNvSpPr/>
          <p:nvPr/>
        </p:nvSpPr>
        <p:spPr>
          <a:xfrm>
            <a:off x="2438400" y="5105400"/>
            <a:ext cx="381000" cy="2286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157" name="Straight Connector 156"/>
          <p:cNvCxnSpPr>
            <a:stCxn id="156" idx="0"/>
            <a:endCxn id="8" idx="2"/>
          </p:cNvCxnSpPr>
          <p:nvPr/>
        </p:nvCxnSpPr>
        <p:spPr>
          <a:xfrm rot="16200000" flipV="1">
            <a:off x="1193800" y="3670300"/>
            <a:ext cx="2444750" cy="4254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>
            <a:stCxn id="156" idx="0"/>
            <a:endCxn id="129" idx="1"/>
          </p:cNvCxnSpPr>
          <p:nvPr/>
        </p:nvCxnSpPr>
        <p:spPr>
          <a:xfrm rot="5400000" flipH="1" flipV="1">
            <a:off x="3155157" y="3493293"/>
            <a:ext cx="1085850" cy="213836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027" name="TextBox 167"/>
          <p:cNvSpPr txBox="1">
            <a:spLocks noChangeArrowheads="1"/>
          </p:cNvSpPr>
          <p:nvPr/>
        </p:nvSpPr>
        <p:spPr bwMode="auto">
          <a:xfrm>
            <a:off x="1981200" y="5410200"/>
            <a:ext cx="13128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802.1D switch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Multiple Spanning Tree (802.1s)</a:t>
            </a:r>
          </a:p>
        </p:txBody>
      </p:sp>
      <p:sp>
        <p:nvSpPr>
          <p:cNvPr id="38" name="Content Placeholder 3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Design Guidelines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Determine relevant forwarding paths, and distribute your VLANs equally into instances matching these topologies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Assign different root and alternate root switches to each instance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Make sure all switches match region attributes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Do not assign VLANs to instance 0, as this is used by the IST</a:t>
            </a:r>
          </a:p>
          <a:p>
            <a:pPr lvl="1"/>
            <a:endParaRPr lang="en-US">
              <a:latin typeface="Arial" charset="0"/>
              <a:ea typeface="ＭＳ Ｐゴシック" charset="0"/>
            </a:endParaRPr>
          </a:p>
          <a:p>
            <a:pPr lvl="1"/>
            <a:endParaRPr lang="en-U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build="p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Selecting Switches</a:t>
            </a:r>
          </a:p>
        </p:txBody>
      </p:sp>
      <p:sp>
        <p:nvSpPr>
          <p:cNvPr id="880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Minimum features: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Standards compliance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Encrypted management (SSH/HTTPS)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VLAN trunking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Spanning Tree (RSTP at least)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SNMP</a:t>
            </a:r>
          </a:p>
          <a:p>
            <a:pPr lvl="2"/>
            <a:r>
              <a:rPr lang="en-US">
                <a:latin typeface="Arial" charset="0"/>
                <a:ea typeface="ＭＳ Ｐゴシック" charset="0"/>
              </a:rPr>
              <a:t>At least v2 (v3 has better security)</a:t>
            </a:r>
          </a:p>
          <a:p>
            <a:pPr lvl="2"/>
            <a:r>
              <a:rPr lang="en-US">
                <a:latin typeface="Arial" charset="0"/>
                <a:ea typeface="ＭＳ Ｐゴシック" charset="0"/>
              </a:rPr>
              <a:t>Traps</a:t>
            </a:r>
          </a:p>
          <a:p>
            <a:pPr lvl="1"/>
            <a:endParaRPr lang="en-U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Selecting Switches</a:t>
            </a:r>
          </a:p>
        </p:txBody>
      </p:sp>
      <p:sp>
        <p:nvSpPr>
          <p:cNvPr id="890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Other recommended features: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DHCP Snooping</a:t>
            </a:r>
          </a:p>
          <a:p>
            <a:pPr lvl="2"/>
            <a:r>
              <a:rPr lang="en-US">
                <a:latin typeface="Arial" charset="0"/>
                <a:ea typeface="ＭＳ Ｐゴシック" charset="0"/>
              </a:rPr>
              <a:t>Prevent end-users from running a rogue DHCP server</a:t>
            </a:r>
          </a:p>
          <a:p>
            <a:pPr lvl="3"/>
            <a:r>
              <a:rPr lang="en-US">
                <a:latin typeface="Arial" charset="0"/>
                <a:ea typeface="ＭＳ Ｐゴシック" charset="0"/>
              </a:rPr>
              <a:t>Happens a lot with little wireless routers (Netgear, Linksys, etc) plugged in backwards</a:t>
            </a:r>
          </a:p>
          <a:p>
            <a:pPr lvl="2"/>
            <a:r>
              <a:rPr lang="en-US">
                <a:latin typeface="Arial" charset="0"/>
                <a:ea typeface="ＭＳ Ｐゴシック" charset="0"/>
              </a:rPr>
              <a:t>Uplink ports towards the legitimate DHCP server are defined as </a:t>
            </a:r>
            <a:r>
              <a:rPr lang="ja-JP" altLang="en-US">
                <a:latin typeface="Arial" charset="0"/>
                <a:ea typeface="ＭＳ Ｐゴシック" charset="0"/>
              </a:rPr>
              <a:t>“</a:t>
            </a:r>
            <a:r>
              <a:rPr lang="en-US" altLang="ja-JP">
                <a:latin typeface="Arial" charset="0"/>
                <a:ea typeface="ＭＳ Ｐゴシック" charset="0"/>
              </a:rPr>
              <a:t>trusted</a:t>
            </a:r>
            <a:r>
              <a:rPr lang="ja-JP" altLang="en-US">
                <a:latin typeface="Arial" charset="0"/>
                <a:ea typeface="ＭＳ Ｐゴシック" charset="0"/>
              </a:rPr>
              <a:t>”</a:t>
            </a:r>
            <a:r>
              <a:rPr lang="en-US" altLang="ja-JP">
                <a:latin typeface="Arial" charset="0"/>
                <a:ea typeface="ＭＳ Ｐゴシック" charset="0"/>
              </a:rPr>
              <a:t>.  If DHCPOFFERs are seen coming from any untrusted port, they are dropped.</a:t>
            </a:r>
          </a:p>
          <a:p>
            <a:pPr lvl="1"/>
            <a:endParaRPr lang="en-US">
              <a:latin typeface="Arial" charset="0"/>
              <a:ea typeface="ＭＳ Ｐゴシック" charset="0"/>
            </a:endParaRPr>
          </a:p>
          <a:p>
            <a:pPr lvl="2"/>
            <a:endParaRPr lang="en-US">
              <a:latin typeface="Arial" charset="0"/>
              <a:ea typeface="ＭＳ Ｐゴシック" charset="0"/>
            </a:endParaRPr>
          </a:p>
          <a:p>
            <a:pPr lvl="1"/>
            <a:endParaRPr lang="en-U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Selecting Switches</a:t>
            </a:r>
          </a:p>
        </p:txBody>
      </p:sp>
      <p:sp>
        <p:nvSpPr>
          <p:cNvPr id="901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Other recommended features: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Dynamic ARP inspection</a:t>
            </a:r>
          </a:p>
          <a:p>
            <a:pPr lvl="2"/>
            <a:r>
              <a:rPr lang="en-US">
                <a:latin typeface="Arial" charset="0"/>
                <a:ea typeface="ＭＳ Ｐゴシック" charset="0"/>
              </a:rPr>
              <a:t>A malicious host can perform a man-in-the-middle attack by sending gratuitous ARP responses, or responding to requests with bogus information</a:t>
            </a:r>
          </a:p>
          <a:p>
            <a:pPr lvl="2"/>
            <a:r>
              <a:rPr lang="en-US">
                <a:latin typeface="Arial" charset="0"/>
                <a:ea typeface="ＭＳ Ｐゴシック" charset="0"/>
              </a:rPr>
              <a:t>Switches can look inside ARP packets and discard gratuitous and invalid ARP packets.</a:t>
            </a:r>
          </a:p>
          <a:p>
            <a:pPr lvl="1"/>
            <a:endParaRPr lang="en-US">
              <a:latin typeface="Arial" charset="0"/>
              <a:ea typeface="ＭＳ Ｐゴシック" charset="0"/>
            </a:endParaRPr>
          </a:p>
          <a:p>
            <a:pPr lvl="2"/>
            <a:endParaRPr lang="en-US">
              <a:latin typeface="Arial" charset="0"/>
              <a:ea typeface="ＭＳ Ｐゴシック" charset="0"/>
            </a:endParaRPr>
          </a:p>
          <a:p>
            <a:pPr lvl="1"/>
            <a:endParaRPr lang="en-U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Selecting Switches</a:t>
            </a:r>
          </a:p>
        </p:txBody>
      </p:sp>
      <p:sp>
        <p:nvSpPr>
          <p:cNvPr id="911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Other recommended features: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IGMP Snooping: </a:t>
            </a:r>
          </a:p>
          <a:p>
            <a:pPr lvl="2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Switches normally flood multicast frames out every port</a:t>
            </a:r>
          </a:p>
          <a:p>
            <a:pPr lvl="2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Snooping on IGMP traffic, the switch can learn which stations are members of a multicast group, thus forwarding multicast frames only out necessary ports</a:t>
            </a:r>
          </a:p>
          <a:p>
            <a:pPr lvl="2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Very important when users run Norton Ghost, for example.</a:t>
            </a:r>
            <a:endParaRPr lang="en-US">
              <a:latin typeface="Arial" charset="0"/>
              <a:ea typeface="ＭＳ Ｐゴシック" charset="0"/>
            </a:endParaRPr>
          </a:p>
          <a:p>
            <a:pPr lvl="2"/>
            <a:endParaRPr lang="en-US">
              <a:latin typeface="Arial" charset="0"/>
              <a:ea typeface="ＭＳ Ｐゴシック" charset="0"/>
            </a:endParaRPr>
          </a:p>
          <a:p>
            <a:pPr lvl="1"/>
            <a:endParaRPr lang="en-U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Network Management</a:t>
            </a:r>
          </a:p>
        </p:txBody>
      </p:sp>
      <p:sp>
        <p:nvSpPr>
          <p:cNvPr id="1024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Enable SNMP traps and/or syslog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Collect and process in centralized log server</a:t>
            </a:r>
          </a:p>
          <a:p>
            <a:pPr lvl="2"/>
            <a:r>
              <a:rPr lang="en-US">
                <a:latin typeface="Arial" charset="0"/>
                <a:ea typeface="ＭＳ Ｐゴシック" charset="0"/>
              </a:rPr>
              <a:t>Spanning Tree Changes</a:t>
            </a:r>
          </a:p>
          <a:p>
            <a:pPr lvl="2"/>
            <a:r>
              <a:rPr lang="en-US">
                <a:latin typeface="Arial" charset="0"/>
                <a:ea typeface="ＭＳ Ｐゴシック" charset="0"/>
              </a:rPr>
              <a:t>Duplex mismatches</a:t>
            </a:r>
          </a:p>
          <a:p>
            <a:pPr lvl="2"/>
            <a:r>
              <a:rPr lang="en-US">
                <a:latin typeface="Arial" charset="0"/>
                <a:ea typeface="ＭＳ Ｐゴシック" charset="0"/>
              </a:rPr>
              <a:t>Wiring problems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Monitor configurations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Use RANCID to report any changes in the switch configuration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build="p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Network Management</a:t>
            </a:r>
          </a:p>
        </p:txBody>
      </p:sp>
      <p:sp>
        <p:nvSpPr>
          <p:cNvPr id="1034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Collect forwarding tables with SNMP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 Allows you to find a MAC address in your network quickly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You can use simple text files + grep, or a web tool with DB backend</a:t>
            </a:r>
            <a:endParaRPr lang="en-US" sz="2400">
              <a:latin typeface="Arial" charset="0"/>
              <a:ea typeface="ＭＳ Ｐゴシック" charset="0"/>
            </a:endParaRP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Enable LLDP (or CDP or similar)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Shows how switches are connected to each other and to other network devices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7" grpId="0" build="p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Documentation</a:t>
            </a:r>
          </a:p>
        </p:txBody>
      </p:sp>
      <p:sp>
        <p:nvSpPr>
          <p:cNvPr id="1044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Document where your switches are located 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Name switch after building name</a:t>
            </a:r>
          </a:p>
          <a:p>
            <a:pPr lvl="2"/>
            <a:r>
              <a:rPr lang="en-US">
                <a:latin typeface="Arial" charset="0"/>
                <a:ea typeface="ＭＳ Ｐゴシック" charset="0"/>
              </a:rPr>
              <a:t>E.g. building1-sw1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Keep files with physical location</a:t>
            </a:r>
          </a:p>
          <a:p>
            <a:pPr lvl="2"/>
            <a:r>
              <a:rPr lang="en-US">
                <a:latin typeface="Arial" charset="0"/>
                <a:ea typeface="ＭＳ Ｐゴシック" charset="0"/>
              </a:rPr>
              <a:t>Floor, closet number, etc.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Document your edge port connections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Room number, jack number, server name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build="p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3200"/>
            <a:ext cx="8229600" cy="3124200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Questions?</a:t>
            </a:r>
            <a:br>
              <a:rPr lang="en-US" dirty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en-US" dirty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en-US" dirty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1000" dirty="0">
                <a:latin typeface="Arial" charset="0"/>
                <a:ea typeface="ＭＳ Ｐゴシック" charset="0"/>
                <a:cs typeface="ＭＳ Ｐゴシック" charset="0"/>
              </a:rPr>
              <a:t>This document is a result of work by the Network Startup Resource Center (NSRC at http://</a:t>
            </a:r>
            <a:r>
              <a:rPr lang="en-US" sz="1000" u="sng" dirty="0">
                <a:latin typeface="Arial" charset="0"/>
                <a:ea typeface="ＭＳ Ｐゴシック" charset="0"/>
                <a:cs typeface="ＭＳ Ｐゴシック" charset="0"/>
                <a:hlinkClick r:id="rId2"/>
              </a:rPr>
              <a:t>www.nsrc.org</a:t>
            </a:r>
            <a:r>
              <a:rPr lang="en-US" sz="1000" dirty="0">
                <a:latin typeface="Arial" charset="0"/>
                <a:ea typeface="ＭＳ Ｐゴシック" charset="0"/>
                <a:cs typeface="ＭＳ Ｐゴシック" charset="0"/>
              </a:rPr>
              <a:t>).  This document may be freely copied, modified, and otherwise re-used on the condition that any re-use acknowledge the NSRC as the original source.</a:t>
            </a:r>
          </a:p>
        </p:txBody>
      </p:sp>
    </p:spTree>
    <p:extLst>
      <p:ext uri="{BB962C8B-B14F-4D97-AF65-F5344CB8AC3E}">
        <p14:creationId xmlns:p14="http://schemas.microsoft.com/office/powerpoint/2010/main" val="2783873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What is a Spanning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Tree?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8131" name="Content Placeholder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ja-JP" altLang="en-US" sz="240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400">
                <a:latin typeface="Arial" charset="0"/>
                <a:ea typeface="ＭＳ Ｐゴシック" charset="0"/>
                <a:cs typeface="ＭＳ Ｐゴシック" charset="0"/>
              </a:rPr>
              <a:t>Given a connected, undirected graph, a </a:t>
            </a:r>
            <a:r>
              <a:rPr lang="en-US" altLang="ja-JP" sz="2400" i="1">
                <a:latin typeface="Arial" charset="0"/>
                <a:ea typeface="ＭＳ Ｐゴシック" charset="0"/>
                <a:cs typeface="ＭＳ Ｐゴシック" charset="0"/>
              </a:rPr>
              <a:t>spanning tree</a:t>
            </a:r>
            <a:r>
              <a:rPr lang="en-US" altLang="ja-JP" sz="2400">
                <a:latin typeface="Arial" charset="0"/>
                <a:ea typeface="ＭＳ Ｐゴシック" charset="0"/>
                <a:cs typeface="ＭＳ Ｐゴシック" charset="0"/>
              </a:rPr>
              <a:t> of that graph is a subgraph which is a tree and connects all the vertices together</a:t>
            </a:r>
            <a:r>
              <a:rPr lang="ja-JP" altLang="en-US" sz="2400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2400">
                <a:latin typeface="Arial" charset="0"/>
                <a:ea typeface="ＭＳ Ｐゴシック" charset="0"/>
                <a:cs typeface="ＭＳ Ｐゴシック" charset="0"/>
              </a:rPr>
              <a:t>. </a:t>
            </a:r>
          </a:p>
          <a:p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A single graph can have many different spanning trees. </a:t>
            </a:r>
          </a:p>
        </p:txBody>
      </p:sp>
      <p:pic>
        <p:nvPicPr>
          <p:cNvPr id="22531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752600"/>
            <a:ext cx="3810000" cy="307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Spanning Tree Protocol</a:t>
            </a:r>
          </a:p>
        </p:txBody>
      </p:sp>
      <p:sp>
        <p:nvSpPr>
          <p:cNvPr id="23554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>
                <a:latin typeface="Arial" charset="0"/>
                <a:ea typeface="ＭＳ Ｐゴシック" charset="0"/>
                <a:cs typeface="ＭＳ Ｐゴシック" charset="0"/>
              </a:rPr>
              <a:t>The purpose of the protocol is to have bridges dynamically discover a subset of the topology that is loop-free (a tree) and yet has just enough connectivity so that where physically possible, there is a path between every switch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08.1_Network_Migration.pptx</Template>
  <TotalTime>9940</TotalTime>
  <Words>3167</Words>
  <Application>Microsoft Macintosh PowerPoint</Application>
  <PresentationFormat>On-screen Show (4:3)</PresentationFormat>
  <Paragraphs>566</Paragraphs>
  <Slides>79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79</vt:i4>
      </vt:variant>
    </vt:vector>
  </HeadingPairs>
  <TitlesOfParts>
    <vt:vector size="80" baseType="lpstr">
      <vt:lpstr>Default Design</vt:lpstr>
      <vt:lpstr>Campus Network Design Workshop</vt:lpstr>
      <vt:lpstr>Switching Loop</vt:lpstr>
      <vt:lpstr>Switching Loop</vt:lpstr>
      <vt:lpstr>Switching Loop</vt:lpstr>
      <vt:lpstr>Switching Loop</vt:lpstr>
      <vt:lpstr>Switching Loop</vt:lpstr>
      <vt:lpstr>Good Switching Loops</vt:lpstr>
      <vt:lpstr>What is a Spanning Tree?</vt:lpstr>
      <vt:lpstr>Spanning Tree Protocol</vt:lpstr>
      <vt:lpstr>Spanning Tree Protocol</vt:lpstr>
      <vt:lpstr>Traditional Spanning Tree (802.1d)</vt:lpstr>
      <vt:lpstr>Traditional Spanning Tree (802.1d)</vt:lpstr>
      <vt:lpstr>Root Bridge Selection (802.1d)</vt:lpstr>
      <vt:lpstr>Root Bridge Selection (802.1d)</vt:lpstr>
      <vt:lpstr>Root Port Selection (802.1d)</vt:lpstr>
      <vt:lpstr>Root Port Selection (802.1d)</vt:lpstr>
      <vt:lpstr>Root Port Selection (802.1d)</vt:lpstr>
      <vt:lpstr>Root Port Selection (802.1d)</vt:lpstr>
      <vt:lpstr>Root Port Selection (802.1d)</vt:lpstr>
      <vt:lpstr>Root Port Selection (802.1d)</vt:lpstr>
      <vt:lpstr>Root Port Selection (802.1d)</vt:lpstr>
      <vt:lpstr>Electing Designated Ports (802.1d)</vt:lpstr>
      <vt:lpstr>Electing Designated Ports (802.1d)</vt:lpstr>
      <vt:lpstr>Electing Designated Ports (802.1d)</vt:lpstr>
      <vt:lpstr>Electing Designated Ports (802.1d)</vt:lpstr>
      <vt:lpstr>Blocking a port</vt:lpstr>
      <vt:lpstr>Designated Ports on each segment (802.1d)</vt:lpstr>
      <vt:lpstr>Spanning Tree Protocol States</vt:lpstr>
      <vt:lpstr>Spanning Tree Protocol States</vt:lpstr>
      <vt:lpstr>STP Topology Changes</vt:lpstr>
      <vt:lpstr>Root Bridge Placement</vt:lpstr>
      <vt:lpstr>Bad Root Bridge Placement</vt:lpstr>
      <vt:lpstr>Good Root Bridge Placement</vt:lpstr>
      <vt:lpstr>Protecting the STP Topology</vt:lpstr>
      <vt:lpstr>STP Design Guidelines</vt:lpstr>
      <vt:lpstr>802.1d Convergence Speeds</vt:lpstr>
      <vt:lpstr>Rapid Spanning Tree (802.1w)</vt:lpstr>
      <vt:lpstr>Rapid Spanning Tree (802.1w)</vt:lpstr>
      <vt:lpstr>Rapid Spanning Tree (802.1w)</vt:lpstr>
      <vt:lpstr>Rapid Spanning Tree (802.1w)</vt:lpstr>
      <vt:lpstr>Rapid Spanning Tree (802.1w)</vt:lpstr>
      <vt:lpstr>Rapid Spanning Tree (802.1w)</vt:lpstr>
      <vt:lpstr>Rapid Spanning Tree (802.1w)</vt:lpstr>
      <vt:lpstr>Rapid Spanning Tree (802.1w)</vt:lpstr>
      <vt:lpstr>Questions?</vt:lpstr>
      <vt:lpstr>Virtual LANs (VLANs)</vt:lpstr>
      <vt:lpstr>Local VLANs</vt:lpstr>
      <vt:lpstr>Local VLANs</vt:lpstr>
      <vt:lpstr>VLANs across switches</vt:lpstr>
      <vt:lpstr>802.1Q</vt:lpstr>
      <vt:lpstr>802.1Q tagged frame</vt:lpstr>
      <vt:lpstr>VLANs across switches</vt:lpstr>
      <vt:lpstr>Tagged vs. Untagged</vt:lpstr>
      <vt:lpstr>VLANs increase complexity</vt:lpstr>
      <vt:lpstr>Good reasons to use VLANs</vt:lpstr>
      <vt:lpstr>Bad reasons to use VLANs</vt:lpstr>
      <vt:lpstr>Do not build “VLAN spaghetti”</vt:lpstr>
      <vt:lpstr>Link Aggregation</vt:lpstr>
      <vt:lpstr>LACP Operation</vt:lpstr>
      <vt:lpstr>LACP Operation</vt:lpstr>
      <vt:lpstr>LACP Operation</vt:lpstr>
      <vt:lpstr>Distributing Traffic in Bundled Links</vt:lpstr>
      <vt:lpstr>Questions?</vt:lpstr>
      <vt:lpstr>Multiple Spanning Tree (802.1s)</vt:lpstr>
      <vt:lpstr>Multiple Spanning Tree (802.1s)</vt:lpstr>
      <vt:lpstr>Multiple Spanning Tree (802.1s)</vt:lpstr>
      <vt:lpstr>Multiple Spanning Tree (802.1s)</vt:lpstr>
      <vt:lpstr>Multiple Spanning Tree (802.1s)</vt:lpstr>
      <vt:lpstr>Multiple Spanning Tree (802.1s)</vt:lpstr>
      <vt:lpstr>Multiple Spanning Tree (802.1s)</vt:lpstr>
      <vt:lpstr>Multiple Spanning Tree (802.1s)</vt:lpstr>
      <vt:lpstr>Selecting Switches</vt:lpstr>
      <vt:lpstr>Selecting Switches</vt:lpstr>
      <vt:lpstr>Selecting Switches</vt:lpstr>
      <vt:lpstr>Selecting Switches</vt:lpstr>
      <vt:lpstr>Network Management</vt:lpstr>
      <vt:lpstr>Network Management</vt:lpstr>
      <vt:lpstr>Documentation</vt:lpstr>
      <vt:lpstr>Questions?   This document is a result of work by the Network Startup Resource Center (NSRC at http://www.nsrc.org).  This document may be freely copied, modified, and otherwise re-used on the condition that any re-use acknowledge the NSRC as the original source.</vt:lpstr>
    </vt:vector>
  </TitlesOfParts>
  <Company>University of Oregon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Dale Smith</dc:creator>
  <cp:lastModifiedBy>Philip Smith</cp:lastModifiedBy>
  <cp:revision>330</cp:revision>
  <cp:lastPrinted>2016-03-24T17:45:24Z</cp:lastPrinted>
  <dcterms:created xsi:type="dcterms:W3CDTF">2011-01-06T23:57:17Z</dcterms:created>
  <dcterms:modified xsi:type="dcterms:W3CDTF">2016-03-24T17:45:29Z</dcterms:modified>
</cp:coreProperties>
</file>