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embeddings/oleObject4.bin" ContentType="application/vnd.openxmlformats-officedocument.oleObject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embeddings/oleObject9.bin" ContentType="application/vnd.openxmlformats-officedocument.oleObject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embeddings/oleObject6.bin" ContentType="application/vnd.openxmlformats-officedocument.oleObject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embeddings/oleObject7.bin" ContentType="application/vnd.openxmlformats-officedocument.oleObject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89" r:id="rId2"/>
    <p:sldId id="315" r:id="rId3"/>
    <p:sldId id="325" r:id="rId4"/>
    <p:sldId id="317" r:id="rId5"/>
    <p:sldId id="326" r:id="rId6"/>
    <p:sldId id="316" r:id="rId7"/>
    <p:sldId id="336" r:id="rId8"/>
    <p:sldId id="337" r:id="rId9"/>
    <p:sldId id="328" r:id="rId10"/>
    <p:sldId id="331" r:id="rId11"/>
    <p:sldId id="335" r:id="rId12"/>
    <p:sldId id="318" r:id="rId13"/>
    <p:sldId id="319" r:id="rId14"/>
    <p:sldId id="321" r:id="rId15"/>
    <p:sldId id="320" r:id="rId16"/>
    <p:sldId id="330" r:id="rId17"/>
    <p:sldId id="322" r:id="rId18"/>
    <p:sldId id="324" r:id="rId19"/>
    <p:sldId id="323" r:id="rId20"/>
    <p:sldId id="333" r:id="rId21"/>
    <p:sldId id="334" r:id="rId22"/>
    <p:sldId id="306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emf"/><Relationship Id="rId5" Type="http://schemas.openxmlformats.org/officeDocument/2006/relationships/image" Target="../media/image7.wmf"/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73ACFDF1-F5ED-FD44-947B-A467745E2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BC07A76E-3641-4343-9F21-1A666EAD6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D6BC2CA5-B359-D64C-99F4-DC2F2C9EC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716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55692AA1-7AAB-9B42-B7EF-D660BAF2B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6333D4ED-39ED-604B-BEFD-9DE6D8A8B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3B420534-36F2-5B41-8A8C-F4FDB032D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A1E973AC-FFF0-D548-A08B-D07EC3ABBE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E713991D-A7A1-3642-9F21-CB2F98FDC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AD6770F5-CE0E-A74A-BA25-377DF7EC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99EF309C-C57D-4E49-B8F0-2CB2E5FD3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fld id="{6C7F5B29-43D2-4245-90BD-784C1D6B4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7" descr="UOsignatur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457200" y="6248400"/>
            <a:ext cx="2133600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620000" y="6265863"/>
            <a:ext cx="1092200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6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6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6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src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m-cymru.org/templates.html" TargetMode="External"/><Relationship Id="rId4" Type="http://schemas.openxmlformats.org/officeDocument/2006/relationships/hyperlink" Target="http://www.cert.org/" TargetMode="External"/><Relationship Id="rId5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ans.org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nsrc.or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oleObject2.bin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8" Type="http://schemas.openxmlformats.org/officeDocument/2006/relationships/oleObject" Target="../embeddings/oleObject6.bin"/><Relationship Id="rId9" Type="http://schemas.openxmlformats.org/officeDocument/2006/relationships/oleObject" Target="../embeddings/oleObject7.bin"/><Relationship Id="rId10" Type="http://schemas.openxmlformats.org/officeDocument/2006/relationships/oleObject" Target="../embeddings/oleObject8.bin"/><Relationship Id="rId11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Campus Network Design Workshop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Campus Network Security:</a:t>
            </a:r>
            <a:br>
              <a:rPr lang="en-US" smtClean="0">
                <a:ea typeface="ＭＳ Ｐゴシック" charset="-128"/>
                <a:cs typeface="ＭＳ Ｐゴシック" charset="-128"/>
              </a:rPr>
            </a:br>
            <a:r>
              <a:rPr lang="en-US" smtClean="0">
                <a:ea typeface="ＭＳ Ｐゴシック" charset="-128"/>
                <a:cs typeface="ＭＳ Ｐゴシック" charset="-128"/>
              </a:rPr>
              <a:t>High Level Overview</a:t>
            </a:r>
            <a:endParaRPr lang="en-US"/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914400" y="5181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This document is a result of work by the Network Startup Resource Center (NSRC at http://</a:t>
            </a:r>
            <a:r>
              <a:rPr lang="en-US" sz="1000" u="sng">
                <a:hlinkClick r:id="rId2"/>
              </a:rPr>
              <a:t>www.nsrc.org</a:t>
            </a:r>
            <a:r>
              <a:rPr lang="en-US" sz="1000"/>
              <a:t>).  This document may be freely copied, modified, and otherwise re-used on the condition that any re-use acknowledge the NSRC as the original source.</a:t>
            </a:r>
            <a:endParaRPr 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Security Foundation</a:t>
            </a:r>
          </a:p>
        </p:txBody>
      </p:sp>
      <p:sp>
        <p:nvSpPr>
          <p:cNvPr id="2355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You must have managed equipment in your network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You must have some basic network management running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Network Management is the foundation that much of the security framework operates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Key Network Management Tools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mtClean="0">
                <a:ea typeface="ＭＳ Ｐゴシック" charset="-128"/>
                <a:cs typeface="ＭＳ Ｐゴシック" charset="-128"/>
              </a:rPr>
              <a:t>Are some devices not responding or responding poorly, possibly because of a DOS attack or breakin?</a:t>
            </a:r>
          </a:p>
          <a:p>
            <a:pPr lvl="1"/>
            <a:r>
              <a:rPr lang="en-US" smtClean="0"/>
              <a:t>Nagios</a:t>
            </a:r>
          </a:p>
          <a:p>
            <a:pPr lvl="1"/>
            <a:r>
              <a:rPr lang="en-US" smtClean="0"/>
              <a:t>Smokeping</a:t>
            </a:r>
          </a:p>
          <a:p>
            <a:r>
              <a:rPr lang="en-US" smtClean="0">
                <a:ea typeface="ＭＳ Ｐゴシック" charset="-128"/>
                <a:cs typeface="ＭＳ Ｐゴシック" charset="-128"/>
              </a:rPr>
              <a:t>Are you seeing unusual levels of traffic?</a:t>
            </a:r>
          </a:p>
          <a:p>
            <a:pPr lvl="1"/>
            <a:r>
              <a:rPr lang="en-US" smtClean="0"/>
              <a:t>Cacti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Network Traffic Analysis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It is important to know what traverses your network</a:t>
            </a:r>
          </a:p>
          <a:p>
            <a:pPr lvl="1"/>
            <a:r>
              <a:rPr lang="en-US"/>
              <a:t>You learn about a new virus and find out that all infected machines connect to 128.223.60.21</a:t>
            </a:r>
          </a:p>
          <a:p>
            <a:pPr lvl="1"/>
            <a:r>
              <a:rPr lang="en-US"/>
              <a:t>What machines have connected?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What tools are available?</a:t>
            </a:r>
          </a:p>
          <a:p>
            <a:pPr lvl="1"/>
            <a:r>
              <a:rPr lang="en-US"/>
              <a:t>netflow: you will learn about this</a:t>
            </a:r>
          </a:p>
          <a:p>
            <a:pPr lvl="1"/>
            <a:r>
              <a:rPr lang="en-US"/>
              <a:t>Snort: open source intrusion detection system that is very useful to find viruses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Log Analysis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Can be just as important as traffic analysis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Central syslog server and gather logs from:</a:t>
            </a:r>
          </a:p>
          <a:p>
            <a:pPr lvl="1"/>
            <a:r>
              <a:rPr lang="en-US"/>
              <a:t>DHCP server, DNS servers, Mail servers, switches, routers, etc.</a:t>
            </a:r>
          </a:p>
          <a:p>
            <a:pPr lvl="1"/>
            <a:r>
              <a:rPr lang="en-US"/>
              <a:t>Now, you have data to look at</a:t>
            </a:r>
          </a:p>
          <a:p>
            <a:pPr lvl="1"/>
            <a:r>
              <a:rPr lang="en-US"/>
              <a:t>Given an IP, you can probably find user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Lots of tools to correlate logs and alarm on critical events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Centralized Authentication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AAA: Authorization, Authentication, and Accounting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Central database of users</a:t>
            </a:r>
          </a:p>
          <a:p>
            <a:pPr lvl="1"/>
            <a:r>
              <a:rPr lang="en-US"/>
              <a:t>Can be a single system that everyone has a login (or password file entry)</a:t>
            </a:r>
          </a:p>
          <a:p>
            <a:pPr lvl="1"/>
            <a:r>
              <a:rPr lang="en-US"/>
              <a:t>LDAP or Microsoft Active Directory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Systems and Devices use database</a:t>
            </a:r>
          </a:p>
          <a:p>
            <a:pPr lvl="1"/>
            <a:r>
              <a:rPr lang="en-US"/>
              <a:t>Protocols: Radius, LDAP, Kerberos, LDAP, and Active Directory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Encryption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Encryption is important</a:t>
            </a:r>
          </a:p>
          <a:p>
            <a:pPr lvl="1"/>
            <a:r>
              <a:rPr lang="en-US"/>
              <a:t>Protect sensitive data</a:t>
            </a:r>
          </a:p>
          <a:p>
            <a:pPr lvl="1"/>
            <a:r>
              <a:rPr lang="en-US"/>
              <a:t>Protect passwords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Disable clear-text password protocols</a:t>
            </a:r>
          </a:p>
          <a:p>
            <a:pPr lvl="1"/>
            <a:r>
              <a:rPr lang="en-US"/>
              <a:t>Disable telnet, ftp (and use ssh, scp)</a:t>
            </a:r>
          </a:p>
          <a:p>
            <a:pPr lvl="1"/>
            <a:r>
              <a:rPr lang="en-US"/>
              <a:t>Only allow TLS based POP and IMAP</a:t>
            </a:r>
          </a:p>
          <a:p>
            <a:pPr lvl="1"/>
            <a:r>
              <a:rPr lang="en-US"/>
              <a:t>Move all web traffic to HTTPS that involves passwords or sensitive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SSL Certificates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Don’t use self-signed for public services</a:t>
            </a:r>
          </a:p>
          <a:p>
            <a:pPr lvl="1"/>
            <a:r>
              <a:rPr lang="en-US"/>
              <a:t>They teach users bad habits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Get certificates from well known certificate authorities (CA)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Larger campus may want to provide certificate service</a:t>
            </a:r>
          </a:p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Wireless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Best practice is to authenticate users</a:t>
            </a:r>
          </a:p>
          <a:p>
            <a:pPr lvl="1"/>
            <a:r>
              <a:rPr lang="en-US"/>
              <a:t>This allows you to know who your users are</a:t>
            </a:r>
          </a:p>
          <a:p>
            <a:pPr lvl="1"/>
            <a:r>
              <a:rPr lang="en-US"/>
              <a:t>Requires central AAA database</a:t>
            </a:r>
          </a:p>
          <a:p>
            <a:pPr lvl="1"/>
            <a:r>
              <a:rPr lang="en-US"/>
              <a:t>Log the access to your central syslog server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How to do this</a:t>
            </a:r>
          </a:p>
          <a:p>
            <a:pPr lvl="1"/>
            <a:r>
              <a:rPr lang="en-US"/>
              <a:t>Captive Portal</a:t>
            </a:r>
          </a:p>
          <a:p>
            <a:pPr lvl="1"/>
            <a:r>
              <a:rPr lang="en-US"/>
              <a:t>802.1x  WPA2 Enterprise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Who can install access points (AUP)?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Virus Protection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Most viruses are spread through the action of users</a:t>
            </a:r>
          </a:p>
          <a:p>
            <a:pPr lvl="1"/>
            <a:r>
              <a:rPr lang="en-US"/>
              <a:t>Clicking “OK” or “Install” when they shouldn’t</a:t>
            </a:r>
          </a:p>
          <a:p>
            <a:pPr lvl="1"/>
            <a:r>
              <a:rPr lang="en-US"/>
              <a:t>Firewalls generally won’t help</a:t>
            </a:r>
          </a:p>
          <a:p>
            <a:pPr lvl="1"/>
            <a:r>
              <a:rPr lang="en-US"/>
              <a:t>Windows needs virus protection software (is MS Security Essentials enough?)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Server-based viruses or intrusions are typically caused from external attacks</a:t>
            </a:r>
          </a:p>
          <a:p>
            <a:pPr lvl="1"/>
            <a:r>
              <a:rPr lang="en-US"/>
              <a:t>Firewalls might help</a:t>
            </a:r>
          </a:p>
          <a:p>
            <a:pPr lvl="1"/>
            <a:endParaRPr lang="en-US"/>
          </a:p>
          <a:p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Responding to Incidents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This is not an “if”, but “when”.  You will have incidents.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Need to establish policy &amp; procedures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This is different from an AUP – it is an internal operating policy</a:t>
            </a:r>
          </a:p>
          <a:p>
            <a:pPr lvl="1"/>
            <a:r>
              <a:rPr lang="en-US"/>
              <a:t>Who do you notify?</a:t>
            </a:r>
          </a:p>
          <a:p>
            <a:pPr lvl="1"/>
            <a:r>
              <a:rPr lang="en-US"/>
              <a:t>Can you disconnect a system from the network?</a:t>
            </a:r>
          </a:p>
          <a:p>
            <a:pPr>
              <a:buFontTx/>
              <a:buNone/>
            </a:pPr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Campus Networks and Security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Goal: Prepare for problems you </a:t>
            </a:r>
            <a:r>
              <a:rPr lang="en-US" b="1">
                <a:ea typeface="ＭＳ Ｐゴシック" charset="-128"/>
                <a:cs typeface="ＭＳ Ｐゴシック" charset="-128"/>
              </a:rPr>
              <a:t>will</a:t>
            </a:r>
            <a:r>
              <a:rPr lang="en-US">
                <a:ea typeface="ＭＳ Ｐゴシック" charset="-128"/>
                <a:cs typeface="ＭＳ Ｐゴシック" charset="-128"/>
              </a:rPr>
              <a:t> have</a:t>
            </a:r>
          </a:p>
          <a:p>
            <a:pPr lvl="1"/>
            <a:r>
              <a:rPr lang="en-US"/>
              <a:t>You will have compromises and hackers</a:t>
            </a:r>
          </a:p>
          <a:p>
            <a:pPr lvl="1"/>
            <a:r>
              <a:rPr lang="en-US"/>
              <a:t>You will have viruses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You get a call from your ISP saying that they have a report that one of your hosts is participating in a Denial of Service (DoS) attack</a:t>
            </a:r>
          </a:p>
          <a:p>
            <a:pPr lvl="1"/>
            <a:r>
              <a:rPr lang="en-US"/>
              <a:t>What do you do?</a:t>
            </a:r>
          </a:p>
          <a:p>
            <a:pPr lvl="1"/>
            <a:r>
              <a:rPr lang="en-US"/>
              <a:t>How do you find the host (very hard if NAT)?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High Level Wrapup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Security is hard – you are never done</a:t>
            </a:r>
          </a:p>
          <a:p>
            <a:pPr lvl="1"/>
            <a:r>
              <a:rPr lang="en-US"/>
              <a:t>You are always in the Assessment, Prevention, Detection, Response cycle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Many security tools and practices builds upon your network management framework</a:t>
            </a:r>
          </a:p>
          <a:p>
            <a:pPr lvl="1"/>
            <a:r>
              <a:rPr lang="en-US"/>
              <a:t>Build your network management framework first and get started on all of this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Acceptable Use Policy a high priority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Resources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Lots of resources on the Internet</a:t>
            </a:r>
          </a:p>
          <a:p>
            <a:pPr lvl="1"/>
            <a:r>
              <a:rPr lang="en-US" dirty="0">
                <a:hlinkClick r:id="rId2"/>
              </a:rPr>
              <a:t>www.sans.org</a:t>
            </a:r>
            <a:r>
              <a:rPr lang="en-US" dirty="0"/>
              <a:t> – subscribe to the SANS </a:t>
            </a:r>
            <a:r>
              <a:rPr lang="en-US" dirty="0" smtClean="0"/>
              <a:t>newsletter</a:t>
            </a:r>
          </a:p>
          <a:p>
            <a:pPr lvl="1"/>
            <a:r>
              <a:rPr lang="en-US" dirty="0" smtClean="0">
                <a:hlinkClick r:id="rId3"/>
              </a:rPr>
              <a:t>http://www.team-cymru.org/templates.html</a:t>
            </a:r>
            <a:r>
              <a:rPr lang="en-US" dirty="0" smtClean="0"/>
              <a:t> a great set of templates for secure configuration of routers and some services</a:t>
            </a:r>
          </a:p>
          <a:p>
            <a:pPr lvl="1"/>
            <a:r>
              <a:rPr lang="en-US" dirty="0">
                <a:hlinkClick r:id="rId4"/>
              </a:rPr>
              <a:t>www.cert.org</a:t>
            </a:r>
            <a:r>
              <a:rPr lang="en-US" dirty="0"/>
              <a:t> – a good resource for lists of </a:t>
            </a:r>
            <a:r>
              <a:rPr lang="en-US"/>
              <a:t>vulnerabilities</a:t>
            </a:r>
            <a:endParaRPr lang="en-US" smtClean="0"/>
          </a:p>
          <a:p>
            <a:pPr lvl="1"/>
            <a:r>
              <a:rPr lang="en-US" dirty="0" smtClean="0">
                <a:hlinkClick r:id="rId5"/>
              </a:rPr>
              <a:t>www.google.com</a:t>
            </a:r>
            <a:r>
              <a:rPr lang="en-US" dirty="0" smtClean="0"/>
              <a:t> </a:t>
            </a:r>
            <a:r>
              <a:rPr lang="en-US" dirty="0"/>
              <a:t>– having a problem?  Seeing an error message?  Google it.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Questions/Discussion?</a:t>
            </a:r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181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000"/>
              <a:t>This document is a result of work by the Network Startup Resource Center (NSRC at http://</a:t>
            </a:r>
            <a:r>
              <a:rPr lang="en-US" sz="1000" u="sng">
                <a:hlinkClick r:id="rId2"/>
              </a:rPr>
              <a:t>www.nsrc.org</a:t>
            </a:r>
            <a:r>
              <a:rPr lang="en-US" sz="1000"/>
              <a:t>).  This document may be freely copied, modified, and otherwise re-used on the condition that any re-use acknowledge the NSRC as the original source.</a:t>
            </a:r>
            <a:endParaRPr 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Security is a Process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You can never achieve security – it is a process that you have to continually work on</a:t>
            </a:r>
          </a:p>
          <a:p>
            <a:pPr lvl="1"/>
            <a:r>
              <a:rPr lang="en-US"/>
              <a:t>Assessment – what is at risk</a:t>
            </a:r>
          </a:p>
          <a:p>
            <a:pPr lvl="1"/>
            <a:r>
              <a:rPr lang="en-US"/>
              <a:t>Protection – efforts to mitigate risk</a:t>
            </a:r>
          </a:p>
          <a:p>
            <a:pPr lvl="1"/>
            <a:r>
              <a:rPr lang="en-US"/>
              <a:t>Detection – detect intrusions or problem</a:t>
            </a:r>
          </a:p>
          <a:p>
            <a:pPr lvl="1"/>
            <a:r>
              <a:rPr lang="en-US"/>
              <a:t>Response – respond to intrusion or problem</a:t>
            </a:r>
          </a:p>
          <a:p>
            <a:pPr lvl="1"/>
            <a:r>
              <a:rPr lang="en-US"/>
              <a:t>Do it all over again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Security Policy Framework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Why is policy important?</a:t>
            </a:r>
          </a:p>
          <a:p>
            <a:pPr lvl="1"/>
            <a:r>
              <a:rPr lang="en-US"/>
              <a:t>How do your users know what is permissible?</a:t>
            </a:r>
          </a:p>
          <a:p>
            <a:pPr lvl="1"/>
            <a:r>
              <a:rPr lang="en-US"/>
              <a:t>How do you know what you can do?</a:t>
            </a:r>
          </a:p>
          <a:p>
            <a:pPr lvl="2"/>
            <a:r>
              <a:rPr lang="en-US">
                <a:ea typeface="ＭＳ Ｐゴシック" charset="-128"/>
              </a:rPr>
              <a:t>Can you disconnect users from the network?</a:t>
            </a:r>
          </a:p>
          <a:p>
            <a:pPr lvl="2"/>
            <a:r>
              <a:rPr lang="en-US">
                <a:ea typeface="ＭＳ Ｐゴシック" charset="-128"/>
              </a:rPr>
              <a:t>Can you eavesdrop on network traffic?</a:t>
            </a:r>
          </a:p>
          <a:p>
            <a:r>
              <a:rPr lang="en-US">
                <a:ea typeface="ＭＳ Ｐゴシック" charset="-128"/>
                <a:cs typeface="ＭＳ Ｐゴシック" charset="-128"/>
              </a:rPr>
              <a:t>What do you include?</a:t>
            </a:r>
          </a:p>
          <a:p>
            <a:pPr lvl="1"/>
            <a:r>
              <a:rPr lang="en-US"/>
              <a:t>Typical policy framework for a University is an “Acceptable Use Policy” or AUP</a:t>
            </a:r>
          </a:p>
          <a:p>
            <a:pPr lvl="2"/>
            <a:r>
              <a:rPr lang="en-US">
                <a:ea typeface="ＭＳ Ｐゴシック" charset="-128"/>
              </a:rPr>
              <a:t>Google “University Acceptable Use Policy”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Typical Acceptable Use Policy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400">
                <a:ea typeface="ＭＳ Ｐゴシック" charset="-128"/>
                <a:cs typeface="ＭＳ Ｐゴシック" charset="-128"/>
              </a:rPr>
              <a:t>Use of University computing and network for University-related use only (prohibits commercial use)</a:t>
            </a: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Shall not interfere with use of computing or network of others (prohibits hogging of resources)</a:t>
            </a: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Copyright must be respected</a:t>
            </a: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Violators can be denied access</a:t>
            </a: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Use of computing and network is not private and can be monitored by IT Staff</a:t>
            </a: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And more.  Use Google and find examples</a:t>
            </a:r>
          </a:p>
          <a:p>
            <a:r>
              <a:rPr lang="en-US" sz="2400">
                <a:ea typeface="ＭＳ Ｐゴシック" charset="-128"/>
                <a:cs typeface="ＭＳ Ｐゴシック" charset="-128"/>
              </a:rPr>
              <a:t>Make this an official University Policy so that violations of AUP will be treated as violations of University policy</a:t>
            </a:r>
          </a:p>
          <a:p>
            <a:endParaRPr lang="en-US" sz="2400">
              <a:ea typeface="ＭＳ Ｐゴシック" charset="-128"/>
              <a:cs typeface="ＭＳ Ｐゴシック" charset="-128"/>
            </a:endParaRP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>
                <a:ea typeface="ＭＳ Ｐゴシック" charset="-128"/>
                <a:cs typeface="ＭＳ Ｐゴシック" charset="-128"/>
              </a:rPr>
              <a:t>Design with Security in Mind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Segmentation and IP addressing schemes</a:t>
            </a:r>
          </a:p>
          <a:p>
            <a:pPr lvl="1"/>
            <a:r>
              <a:rPr lang="en-US" dirty="0"/>
              <a:t>Follow campus network best practices</a:t>
            </a:r>
          </a:p>
          <a:p>
            <a:pPr lvl="1"/>
            <a:r>
              <a:rPr lang="en-US" dirty="0"/>
              <a:t>Route in the core</a:t>
            </a:r>
          </a:p>
          <a:p>
            <a:pPr lvl="1"/>
            <a:r>
              <a:rPr lang="en-US" dirty="0"/>
              <a:t>One IP Subnet per building</a:t>
            </a:r>
          </a:p>
          <a:p>
            <a:pPr lvl="1"/>
            <a:r>
              <a:rPr lang="en-US" dirty="0"/>
              <a:t>Put campus-level servers on IP subnet that is separate from </a:t>
            </a:r>
            <a:r>
              <a:rPr lang="en-US" dirty="0" smtClean="0"/>
              <a:t>users</a:t>
            </a:r>
          </a:p>
          <a:p>
            <a:pPr lvl="1"/>
            <a:r>
              <a:rPr lang="en-US" dirty="0" smtClean="0"/>
              <a:t>Servers with sensitive information might be on a different subnet as something like </a:t>
            </a:r>
            <a:r>
              <a:rPr lang="en-US" dirty="0" err="1" smtClean="0"/>
              <a:t>Moodle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Where to put Firewalls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recommendation for firewalls is based on old experience with Windows prior to XP service pack 2</a:t>
            </a:r>
          </a:p>
          <a:p>
            <a:pPr lvl="1"/>
            <a:r>
              <a:rPr lang="en-US" dirty="0" smtClean="0"/>
              <a:t>Windows firewall turned off, windows machines would get infected from the Internet</a:t>
            </a:r>
          </a:p>
          <a:p>
            <a:r>
              <a:rPr lang="en-US" dirty="0" smtClean="0"/>
              <a:t>Firewalls should only protect critical assets</a:t>
            </a:r>
          </a:p>
          <a:p>
            <a:r>
              <a:rPr lang="en-US" dirty="0" smtClean="0"/>
              <a:t>Campuses are not corporate environments</a:t>
            </a:r>
          </a:p>
          <a:p>
            <a:pPr lvl="1"/>
            <a:r>
              <a:rPr lang="en-US" dirty="0" smtClean="0"/>
              <a:t>Should have campus network be as open as possible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Placement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Firewalls don’t protect users from getting viruses that come via two mechanisms</a:t>
            </a:r>
          </a:p>
          <a:p>
            <a:pPr lvl="1"/>
            <a:r>
              <a:rPr lang="en-US" dirty="0" smtClean="0"/>
              <a:t>“clicked links” while web browsing</a:t>
            </a:r>
          </a:p>
          <a:p>
            <a:pPr lvl="1"/>
            <a:r>
              <a:rPr lang="en-US" dirty="0" smtClean="0"/>
              <a:t>Email attachments</a:t>
            </a:r>
          </a:p>
          <a:p>
            <a:pPr lvl="1"/>
            <a:r>
              <a:rPr lang="en-US" dirty="0" smtClean="0"/>
              <a:t>Both are encrypted and firewalls won’t help</a:t>
            </a:r>
          </a:p>
          <a:p>
            <a:r>
              <a:rPr lang="en-US" dirty="0" smtClean="0"/>
              <a:t>As bandwidth increases, in-line firewalls limit performance for all users.  This gets to be a bigger problem at higher speeds.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charset="-128"/>
                <a:cs typeface="ＭＳ Ｐゴシック" charset="-128"/>
              </a:rPr>
              <a:t>Typical Design</a:t>
            </a: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7391400" y="1752600"/>
          <a:ext cx="730250" cy="677863"/>
        </p:xfrm>
        <a:graphic>
          <a:graphicData uri="http://schemas.openxmlformats.org/presentationml/2006/ole">
            <p:oleObj spid="_x0000_s20490" name="Visio" r:id="rId3" imgW="876300" imgH="812800" progId="">
              <p:embed/>
            </p:oleObj>
          </a:graphicData>
        </a:graphic>
      </p:graphicFrame>
      <p:sp>
        <p:nvSpPr>
          <p:cNvPr id="20509" name="Line 33"/>
          <p:cNvSpPr>
            <a:spLocks noChangeShapeType="1"/>
          </p:cNvSpPr>
          <p:nvPr/>
        </p:nvSpPr>
        <p:spPr bwMode="auto">
          <a:xfrm flipH="1">
            <a:off x="6096000" y="2286000"/>
            <a:ext cx="1401763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0" name="Text Box 44"/>
          <p:cNvSpPr txBox="1">
            <a:spLocks noChangeArrowheads="1"/>
          </p:cNvSpPr>
          <p:nvPr/>
        </p:nvSpPr>
        <p:spPr bwMode="auto">
          <a:xfrm>
            <a:off x="5029200" y="1371600"/>
            <a:ext cx="1600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/>
              <a:t>Port configured on router as a mirrored or SPAN port</a:t>
            </a:r>
          </a:p>
        </p:txBody>
      </p:sp>
      <p:sp>
        <p:nvSpPr>
          <p:cNvPr id="20511" name="Line 45"/>
          <p:cNvSpPr>
            <a:spLocks noChangeShapeType="1"/>
          </p:cNvSpPr>
          <p:nvPr/>
        </p:nvSpPr>
        <p:spPr bwMode="auto">
          <a:xfrm>
            <a:off x="6096000" y="2133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2" name="Text Box 43"/>
          <p:cNvSpPr txBox="1">
            <a:spLocks noChangeArrowheads="1"/>
          </p:cNvSpPr>
          <p:nvPr/>
        </p:nvSpPr>
        <p:spPr bwMode="auto">
          <a:xfrm>
            <a:off x="6934200" y="12954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/>
              <a:t>Intrusion Detection System</a:t>
            </a:r>
          </a:p>
        </p:txBody>
      </p:sp>
      <p:graphicFrame>
        <p:nvGraphicFramePr>
          <p:cNvPr id="36" name="Object 37"/>
          <p:cNvGraphicFramePr>
            <a:graphicFrameLocks noChangeAspect="1"/>
          </p:cNvGraphicFramePr>
          <p:nvPr/>
        </p:nvGraphicFramePr>
        <p:xfrm>
          <a:off x="4648200" y="3657600"/>
          <a:ext cx="493713" cy="719138"/>
        </p:xfrm>
        <a:graphic>
          <a:graphicData uri="http://schemas.openxmlformats.org/presentationml/2006/ole">
            <p:oleObj spid="_x0000_s20515" name="Visio" r:id="rId4" imgW="711200" imgH="1130300" progId="">
              <p:embed/>
            </p:oleObj>
          </a:graphicData>
        </a:graphic>
      </p:graphicFrame>
      <p:graphicFrame>
        <p:nvGraphicFramePr>
          <p:cNvPr id="37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5715000" y="3048000"/>
          <a:ext cx="574675" cy="641350"/>
        </p:xfrm>
        <a:graphic>
          <a:graphicData uri="http://schemas.openxmlformats.org/presentationml/2006/ole">
            <p:oleObj spid="_x0000_s20516" name="Visio" r:id="rId5" imgW="1130300" imgH="1130300" progId="">
              <p:embed/>
            </p:oleObj>
          </a:graphicData>
        </a:graphic>
      </p:graphicFrame>
      <p:sp>
        <p:nvSpPr>
          <p:cNvPr id="38" name="Line 30"/>
          <p:cNvSpPr>
            <a:spLocks noChangeShapeType="1"/>
          </p:cNvSpPr>
          <p:nvPr/>
        </p:nvSpPr>
        <p:spPr bwMode="auto">
          <a:xfrm>
            <a:off x="6248400" y="3505200"/>
            <a:ext cx="1377950" cy="1069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1"/>
          <p:cNvSpPr>
            <a:spLocks noChangeShapeType="1"/>
          </p:cNvSpPr>
          <p:nvPr/>
        </p:nvSpPr>
        <p:spPr bwMode="auto">
          <a:xfrm>
            <a:off x="6172200" y="3581400"/>
            <a:ext cx="7620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>
            <a:off x="6019800" y="3657600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3"/>
          <p:cNvSpPr>
            <a:spLocks noChangeShapeType="1"/>
          </p:cNvSpPr>
          <p:nvPr/>
        </p:nvSpPr>
        <p:spPr bwMode="auto">
          <a:xfrm flipH="1">
            <a:off x="5075238" y="3657600"/>
            <a:ext cx="868362" cy="12033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34"/>
          <p:cNvSpPr>
            <a:spLocks noChangeShapeType="1"/>
          </p:cNvSpPr>
          <p:nvPr/>
        </p:nvSpPr>
        <p:spPr bwMode="auto">
          <a:xfrm flipH="1">
            <a:off x="4114800" y="4038600"/>
            <a:ext cx="533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3" name="Object 36"/>
          <p:cNvGraphicFramePr>
            <a:graphicFrameLocks noChangeAspect="1"/>
          </p:cNvGraphicFramePr>
          <p:nvPr/>
        </p:nvGraphicFramePr>
        <p:xfrm>
          <a:off x="2895600" y="3048000"/>
          <a:ext cx="533400" cy="533400"/>
        </p:xfrm>
        <a:graphic>
          <a:graphicData uri="http://schemas.openxmlformats.org/presentationml/2006/ole">
            <p:oleObj spid="_x0000_s20517" name="Visio" r:id="rId6" imgW="1130300" imgH="1130300" progId="">
              <p:embed/>
            </p:oleObj>
          </a:graphicData>
        </a:graphic>
      </p:graphicFrame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1905000" y="3352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2590800" y="2743200"/>
            <a:ext cx="1295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Border Router</a:t>
            </a: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5562600" y="27432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Core Router</a:t>
            </a:r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7315200" y="2743200"/>
            <a:ext cx="16002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All router interfaces on a separate subnet</a:t>
            </a:r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 flipH="1">
            <a:off x="6858000" y="3352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49" name="Object 46"/>
          <p:cNvGraphicFramePr>
            <a:graphicFrameLocks noChangeAspect="1"/>
          </p:cNvGraphicFramePr>
          <p:nvPr/>
        </p:nvGraphicFramePr>
        <p:xfrm>
          <a:off x="3609975" y="4114800"/>
          <a:ext cx="550863" cy="609600"/>
        </p:xfrm>
        <a:graphic>
          <a:graphicData uri="http://schemas.openxmlformats.org/presentationml/2006/ole">
            <p:oleObj spid="_x0000_s20518" name="Visio" r:id="rId7" imgW="1498600" imgH="1625600" progId="">
              <p:embed/>
            </p:oleObj>
          </a:graphicData>
        </a:graphic>
      </p:graphicFrame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1828800" y="4648200"/>
            <a:ext cx="1147763" cy="72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Central Servers for campus</a:t>
            </a:r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 flipH="1">
            <a:off x="2514600" y="4419600"/>
            <a:ext cx="1112838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Line 49"/>
          <p:cNvSpPr>
            <a:spLocks noChangeShapeType="1"/>
          </p:cNvSpPr>
          <p:nvPr/>
        </p:nvSpPr>
        <p:spPr bwMode="auto">
          <a:xfrm flipH="1">
            <a:off x="2743200" y="4495800"/>
            <a:ext cx="960438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Line 50"/>
          <p:cNvSpPr>
            <a:spLocks noChangeShapeType="1"/>
          </p:cNvSpPr>
          <p:nvPr/>
        </p:nvSpPr>
        <p:spPr bwMode="auto">
          <a:xfrm flipH="1">
            <a:off x="2895600" y="4572000"/>
            <a:ext cx="9144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4" name="Object 51"/>
          <p:cNvGraphicFramePr>
            <a:graphicFrameLocks noChangeAspect="1"/>
          </p:cNvGraphicFramePr>
          <p:nvPr/>
        </p:nvGraphicFramePr>
        <p:xfrm>
          <a:off x="4724400" y="4800600"/>
          <a:ext cx="587375" cy="685800"/>
        </p:xfrm>
        <a:graphic>
          <a:graphicData uri="http://schemas.openxmlformats.org/presentationml/2006/ole">
            <p:oleObj spid="_x0000_s20519" name="Visio" r:id="rId8" imgW="959760" imgH="1119240" progId="">
              <p:embed/>
            </p:oleObj>
          </a:graphicData>
        </a:graphic>
      </p:graphicFrame>
      <p:graphicFrame>
        <p:nvGraphicFramePr>
          <p:cNvPr id="55" name="Object 52"/>
          <p:cNvGraphicFramePr>
            <a:graphicFrameLocks noChangeAspect="1"/>
          </p:cNvGraphicFramePr>
          <p:nvPr/>
        </p:nvGraphicFramePr>
        <p:xfrm>
          <a:off x="5791200" y="4800600"/>
          <a:ext cx="587375" cy="685800"/>
        </p:xfrm>
        <a:graphic>
          <a:graphicData uri="http://schemas.openxmlformats.org/presentationml/2006/ole">
            <p:oleObj spid="_x0000_s20520" name="Visio" r:id="rId9" imgW="959760" imgH="1119240" progId="">
              <p:embed/>
            </p:oleObj>
          </a:graphicData>
        </a:graphic>
      </p:graphicFrame>
      <p:graphicFrame>
        <p:nvGraphicFramePr>
          <p:cNvPr id="56" name="Object 53"/>
          <p:cNvGraphicFramePr>
            <a:graphicFrameLocks noChangeAspect="1"/>
          </p:cNvGraphicFramePr>
          <p:nvPr/>
        </p:nvGraphicFramePr>
        <p:xfrm>
          <a:off x="6705600" y="4800600"/>
          <a:ext cx="587375" cy="685800"/>
        </p:xfrm>
        <a:graphic>
          <a:graphicData uri="http://schemas.openxmlformats.org/presentationml/2006/ole">
            <p:oleObj spid="_x0000_s20521" name="Visio" r:id="rId10" imgW="959760" imgH="1119240" progId="">
              <p:embed/>
            </p:oleObj>
          </a:graphicData>
        </a:graphic>
      </p:graphicFrame>
      <p:graphicFrame>
        <p:nvGraphicFramePr>
          <p:cNvPr id="57" name="Object 54"/>
          <p:cNvGraphicFramePr>
            <a:graphicFrameLocks noChangeAspect="1"/>
          </p:cNvGraphicFramePr>
          <p:nvPr/>
        </p:nvGraphicFramePr>
        <p:xfrm>
          <a:off x="7543800" y="4495800"/>
          <a:ext cx="587375" cy="685800"/>
        </p:xfrm>
        <a:graphic>
          <a:graphicData uri="http://schemas.openxmlformats.org/presentationml/2006/ole">
            <p:oleObj spid="_x0000_s20522" name="Visio" r:id="rId11" imgW="959760" imgH="1119240" progId="">
              <p:embed/>
            </p:oleObj>
          </a:graphicData>
        </a:graphic>
      </p:graphicFrame>
      <p:sp>
        <p:nvSpPr>
          <p:cNvPr id="58" name="Text Box 55"/>
          <p:cNvSpPr txBox="1">
            <a:spLocks noChangeArrowheads="1"/>
          </p:cNvSpPr>
          <p:nvPr/>
        </p:nvSpPr>
        <p:spPr bwMode="auto">
          <a:xfrm>
            <a:off x="5105400" y="4191000"/>
            <a:ext cx="266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/>
              <a:t>Fiber optic links to remote buildings</a:t>
            </a:r>
          </a:p>
        </p:txBody>
      </p:sp>
      <p:grpSp>
        <p:nvGrpSpPr>
          <p:cNvPr id="59" name="Group 30"/>
          <p:cNvGrpSpPr>
            <a:grpSpLocks/>
          </p:cNvGrpSpPr>
          <p:nvPr/>
        </p:nvGrpSpPr>
        <p:grpSpPr bwMode="auto">
          <a:xfrm>
            <a:off x="685800" y="2895600"/>
            <a:ext cx="1303338" cy="858838"/>
            <a:chOff x="4373563" y="3862388"/>
            <a:chExt cx="1303337" cy="858837"/>
          </a:xfrm>
        </p:grpSpPr>
        <p:sp>
          <p:nvSpPr>
            <p:cNvPr id="60" name="TextBox 11"/>
            <p:cNvSpPr txBox="1">
              <a:spLocks noChangeArrowheads="1"/>
            </p:cNvSpPr>
            <p:nvPr/>
          </p:nvSpPr>
          <p:spPr bwMode="auto">
            <a:xfrm>
              <a:off x="4419600" y="4114800"/>
              <a:ext cx="1066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/>
                <a:t>ISP</a:t>
              </a:r>
            </a:p>
          </p:txBody>
        </p:sp>
        <p:sp>
          <p:nvSpPr>
            <p:cNvPr id="61" name="Freeform 60"/>
            <p:cNvSpPr/>
            <p:nvPr/>
          </p:nvSpPr>
          <p:spPr>
            <a:xfrm>
              <a:off x="4373563" y="3862388"/>
              <a:ext cx="1303337" cy="858837"/>
            </a:xfrm>
            <a:custGeom>
              <a:avLst/>
              <a:gdLst>
                <a:gd name="connsiteX0" fmla="*/ 345057 w 1302589"/>
                <a:gd name="connsiteY0" fmla="*/ 63163 h 858844"/>
                <a:gd name="connsiteX1" fmla="*/ 319178 w 1302589"/>
                <a:gd name="connsiteY1" fmla="*/ 54536 h 858844"/>
                <a:gd name="connsiteX2" fmla="*/ 293299 w 1302589"/>
                <a:gd name="connsiteY2" fmla="*/ 63163 h 858844"/>
                <a:gd name="connsiteX3" fmla="*/ 258793 w 1302589"/>
                <a:gd name="connsiteY3" fmla="*/ 71789 h 858844"/>
                <a:gd name="connsiteX4" fmla="*/ 51759 w 1302589"/>
                <a:gd name="connsiteY4" fmla="*/ 278823 h 858844"/>
                <a:gd name="connsiteX5" fmla="*/ 69012 w 1302589"/>
                <a:gd name="connsiteY5" fmla="*/ 339208 h 858844"/>
                <a:gd name="connsiteX6" fmla="*/ 129397 w 1302589"/>
                <a:gd name="connsiteY6" fmla="*/ 330582 h 858844"/>
                <a:gd name="connsiteX7" fmla="*/ 94891 w 1302589"/>
                <a:gd name="connsiteY7" fmla="*/ 356461 h 858844"/>
                <a:gd name="connsiteX8" fmla="*/ 69012 w 1302589"/>
                <a:gd name="connsiteY8" fmla="*/ 390967 h 858844"/>
                <a:gd name="connsiteX9" fmla="*/ 43133 w 1302589"/>
                <a:gd name="connsiteY9" fmla="*/ 416846 h 858844"/>
                <a:gd name="connsiteX10" fmla="*/ 8627 w 1302589"/>
                <a:gd name="connsiteY10" fmla="*/ 477231 h 858844"/>
                <a:gd name="connsiteX11" fmla="*/ 17253 w 1302589"/>
                <a:gd name="connsiteY11" fmla="*/ 511736 h 858844"/>
                <a:gd name="connsiteX12" fmla="*/ 69012 w 1302589"/>
                <a:gd name="connsiteY12" fmla="*/ 494484 h 858844"/>
                <a:gd name="connsiteX13" fmla="*/ 60385 w 1302589"/>
                <a:gd name="connsiteY13" fmla="*/ 537616 h 858844"/>
                <a:gd name="connsiteX14" fmla="*/ 25880 w 1302589"/>
                <a:gd name="connsiteY14" fmla="*/ 606627 h 858844"/>
                <a:gd name="connsiteX15" fmla="*/ 8627 w 1302589"/>
                <a:gd name="connsiteY15" fmla="*/ 641133 h 858844"/>
                <a:gd name="connsiteX16" fmla="*/ 0 w 1302589"/>
                <a:gd name="connsiteY16" fmla="*/ 675638 h 858844"/>
                <a:gd name="connsiteX17" fmla="*/ 25880 w 1302589"/>
                <a:gd name="connsiteY17" fmla="*/ 692891 h 858844"/>
                <a:gd name="connsiteX18" fmla="*/ 60385 w 1302589"/>
                <a:gd name="connsiteY18" fmla="*/ 684265 h 858844"/>
                <a:gd name="connsiteX19" fmla="*/ 86265 w 1302589"/>
                <a:gd name="connsiteY19" fmla="*/ 692891 h 858844"/>
                <a:gd name="connsiteX20" fmla="*/ 51759 w 1302589"/>
                <a:gd name="connsiteY20" fmla="*/ 744650 h 858844"/>
                <a:gd name="connsiteX21" fmla="*/ 69012 w 1302589"/>
                <a:gd name="connsiteY21" fmla="*/ 796408 h 858844"/>
                <a:gd name="connsiteX22" fmla="*/ 155276 w 1302589"/>
                <a:gd name="connsiteY22" fmla="*/ 805035 h 858844"/>
                <a:gd name="connsiteX23" fmla="*/ 163902 w 1302589"/>
                <a:gd name="connsiteY23" fmla="*/ 839540 h 858844"/>
                <a:gd name="connsiteX24" fmla="*/ 250166 w 1302589"/>
                <a:gd name="connsiteY24" fmla="*/ 839540 h 858844"/>
                <a:gd name="connsiteX25" fmla="*/ 276046 w 1302589"/>
                <a:gd name="connsiteY25" fmla="*/ 830914 h 858844"/>
                <a:gd name="connsiteX26" fmla="*/ 301925 w 1302589"/>
                <a:gd name="connsiteY26" fmla="*/ 805035 h 858844"/>
                <a:gd name="connsiteX27" fmla="*/ 327804 w 1302589"/>
                <a:gd name="connsiteY27" fmla="*/ 787782 h 858844"/>
                <a:gd name="connsiteX28" fmla="*/ 345057 w 1302589"/>
                <a:gd name="connsiteY28" fmla="*/ 761902 h 858844"/>
                <a:gd name="connsiteX29" fmla="*/ 336431 w 1302589"/>
                <a:gd name="connsiteY29" fmla="*/ 787782 h 858844"/>
                <a:gd name="connsiteX30" fmla="*/ 345057 w 1302589"/>
                <a:gd name="connsiteY30" fmla="*/ 822287 h 858844"/>
                <a:gd name="connsiteX31" fmla="*/ 396816 w 1302589"/>
                <a:gd name="connsiteY31" fmla="*/ 856793 h 858844"/>
                <a:gd name="connsiteX32" fmla="*/ 474453 w 1302589"/>
                <a:gd name="connsiteY32" fmla="*/ 848167 h 858844"/>
                <a:gd name="connsiteX33" fmla="*/ 552091 w 1302589"/>
                <a:gd name="connsiteY33" fmla="*/ 813661 h 858844"/>
                <a:gd name="connsiteX34" fmla="*/ 577970 w 1302589"/>
                <a:gd name="connsiteY34" fmla="*/ 839540 h 858844"/>
                <a:gd name="connsiteX35" fmla="*/ 603850 w 1302589"/>
                <a:gd name="connsiteY35" fmla="*/ 848167 h 858844"/>
                <a:gd name="connsiteX36" fmla="*/ 733246 w 1302589"/>
                <a:gd name="connsiteY36" fmla="*/ 839540 h 858844"/>
                <a:gd name="connsiteX37" fmla="*/ 793631 w 1302589"/>
                <a:gd name="connsiteY37" fmla="*/ 822287 h 858844"/>
                <a:gd name="connsiteX38" fmla="*/ 819510 w 1302589"/>
                <a:gd name="connsiteY38" fmla="*/ 839540 h 858844"/>
                <a:gd name="connsiteX39" fmla="*/ 948906 w 1302589"/>
                <a:gd name="connsiteY39" fmla="*/ 822287 h 858844"/>
                <a:gd name="connsiteX40" fmla="*/ 1052423 w 1302589"/>
                <a:gd name="connsiteY40" fmla="*/ 805035 h 858844"/>
                <a:gd name="connsiteX41" fmla="*/ 1078302 w 1302589"/>
                <a:gd name="connsiteY41" fmla="*/ 787782 h 858844"/>
                <a:gd name="connsiteX42" fmla="*/ 1104182 w 1302589"/>
                <a:gd name="connsiteY42" fmla="*/ 779155 h 858844"/>
                <a:gd name="connsiteX43" fmla="*/ 1147314 w 1302589"/>
                <a:gd name="connsiteY43" fmla="*/ 710144 h 858844"/>
                <a:gd name="connsiteX44" fmla="*/ 1138687 w 1302589"/>
                <a:gd name="connsiteY44" fmla="*/ 684265 h 858844"/>
                <a:gd name="connsiteX45" fmla="*/ 1130061 w 1302589"/>
                <a:gd name="connsiteY45" fmla="*/ 718770 h 858844"/>
                <a:gd name="connsiteX46" fmla="*/ 1155940 w 1302589"/>
                <a:gd name="connsiteY46" fmla="*/ 710144 h 858844"/>
                <a:gd name="connsiteX47" fmla="*/ 1216325 w 1302589"/>
                <a:gd name="connsiteY47" fmla="*/ 649759 h 858844"/>
                <a:gd name="connsiteX48" fmla="*/ 1276710 w 1302589"/>
                <a:gd name="connsiteY48" fmla="*/ 563495 h 858844"/>
                <a:gd name="connsiteX49" fmla="*/ 1285336 w 1302589"/>
                <a:gd name="connsiteY49" fmla="*/ 434099 h 858844"/>
                <a:gd name="connsiteX50" fmla="*/ 1293963 w 1302589"/>
                <a:gd name="connsiteY50" fmla="*/ 408219 h 858844"/>
                <a:gd name="connsiteX51" fmla="*/ 1302589 w 1302589"/>
                <a:gd name="connsiteY51" fmla="*/ 382340 h 858844"/>
                <a:gd name="connsiteX52" fmla="*/ 1293963 w 1302589"/>
                <a:gd name="connsiteY52" fmla="*/ 287450 h 858844"/>
                <a:gd name="connsiteX53" fmla="*/ 1285336 w 1302589"/>
                <a:gd name="connsiteY53" fmla="*/ 261570 h 858844"/>
                <a:gd name="connsiteX54" fmla="*/ 1259457 w 1302589"/>
                <a:gd name="connsiteY54" fmla="*/ 244318 h 858844"/>
                <a:gd name="connsiteX55" fmla="*/ 1224951 w 1302589"/>
                <a:gd name="connsiteY55" fmla="*/ 261570 h 858844"/>
                <a:gd name="connsiteX56" fmla="*/ 1216325 w 1302589"/>
                <a:gd name="connsiteY56" fmla="*/ 209812 h 858844"/>
                <a:gd name="connsiteX57" fmla="*/ 1199072 w 1302589"/>
                <a:gd name="connsiteY57" fmla="*/ 183933 h 858844"/>
                <a:gd name="connsiteX58" fmla="*/ 1173193 w 1302589"/>
                <a:gd name="connsiteY58" fmla="*/ 149427 h 858844"/>
                <a:gd name="connsiteX59" fmla="*/ 1095555 w 1302589"/>
                <a:gd name="connsiteY59" fmla="*/ 106295 h 858844"/>
                <a:gd name="connsiteX60" fmla="*/ 1043797 w 1302589"/>
                <a:gd name="connsiteY60" fmla="*/ 97669 h 858844"/>
                <a:gd name="connsiteX61" fmla="*/ 966159 w 1302589"/>
                <a:gd name="connsiteY61" fmla="*/ 123548 h 858844"/>
                <a:gd name="connsiteX62" fmla="*/ 940280 w 1302589"/>
                <a:gd name="connsiteY62" fmla="*/ 149427 h 858844"/>
                <a:gd name="connsiteX63" fmla="*/ 957533 w 1302589"/>
                <a:gd name="connsiteY63" fmla="*/ 123548 h 858844"/>
                <a:gd name="connsiteX64" fmla="*/ 948906 w 1302589"/>
                <a:gd name="connsiteY64" fmla="*/ 97669 h 858844"/>
                <a:gd name="connsiteX65" fmla="*/ 879895 w 1302589"/>
                <a:gd name="connsiteY65" fmla="*/ 37284 h 858844"/>
                <a:gd name="connsiteX66" fmla="*/ 802257 w 1302589"/>
                <a:gd name="connsiteY66" fmla="*/ 45910 h 858844"/>
                <a:gd name="connsiteX67" fmla="*/ 750499 w 1302589"/>
                <a:gd name="connsiteY67" fmla="*/ 54536 h 858844"/>
                <a:gd name="connsiteX68" fmla="*/ 741872 w 1302589"/>
                <a:gd name="connsiteY68" fmla="*/ 28657 h 858844"/>
                <a:gd name="connsiteX69" fmla="*/ 655608 w 1302589"/>
                <a:gd name="connsiteY69" fmla="*/ 20031 h 858844"/>
                <a:gd name="connsiteX70" fmla="*/ 612476 w 1302589"/>
                <a:gd name="connsiteY70" fmla="*/ 37284 h 858844"/>
                <a:gd name="connsiteX71" fmla="*/ 560717 w 1302589"/>
                <a:gd name="connsiteY71" fmla="*/ 71789 h 858844"/>
                <a:gd name="connsiteX72" fmla="*/ 534838 w 1302589"/>
                <a:gd name="connsiteY72" fmla="*/ 63163 h 858844"/>
                <a:gd name="connsiteX73" fmla="*/ 491706 w 1302589"/>
                <a:gd name="connsiteY73" fmla="*/ 28657 h 858844"/>
                <a:gd name="connsiteX74" fmla="*/ 396816 w 1302589"/>
                <a:gd name="connsiteY74" fmla="*/ 54536 h 858844"/>
                <a:gd name="connsiteX75" fmla="*/ 345057 w 1302589"/>
                <a:gd name="connsiteY75" fmla="*/ 63163 h 85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1302589" h="858844">
                  <a:moveTo>
                    <a:pt x="345057" y="63163"/>
                  </a:moveTo>
                  <a:cubicBezTo>
                    <a:pt x="332117" y="63163"/>
                    <a:pt x="328271" y="54536"/>
                    <a:pt x="319178" y="54536"/>
                  </a:cubicBezTo>
                  <a:cubicBezTo>
                    <a:pt x="310085" y="54536"/>
                    <a:pt x="302042" y="60665"/>
                    <a:pt x="293299" y="63163"/>
                  </a:cubicBezTo>
                  <a:cubicBezTo>
                    <a:pt x="281899" y="66420"/>
                    <a:pt x="270295" y="68914"/>
                    <a:pt x="258793" y="71789"/>
                  </a:cubicBezTo>
                  <a:cubicBezTo>
                    <a:pt x="189782" y="140800"/>
                    <a:pt x="108243" y="199232"/>
                    <a:pt x="51759" y="278823"/>
                  </a:cubicBezTo>
                  <a:cubicBezTo>
                    <a:pt x="39644" y="295895"/>
                    <a:pt x="51594" y="327596"/>
                    <a:pt x="69012" y="339208"/>
                  </a:cubicBezTo>
                  <a:cubicBezTo>
                    <a:pt x="85930" y="350487"/>
                    <a:pt x="109269" y="333457"/>
                    <a:pt x="129397" y="330582"/>
                  </a:cubicBezTo>
                  <a:cubicBezTo>
                    <a:pt x="129397" y="330582"/>
                    <a:pt x="105057" y="346295"/>
                    <a:pt x="94891" y="356461"/>
                  </a:cubicBezTo>
                  <a:cubicBezTo>
                    <a:pt x="84725" y="366627"/>
                    <a:pt x="78369" y="380051"/>
                    <a:pt x="69012" y="390967"/>
                  </a:cubicBezTo>
                  <a:cubicBezTo>
                    <a:pt x="61073" y="400230"/>
                    <a:pt x="50943" y="407474"/>
                    <a:pt x="43133" y="416846"/>
                  </a:cubicBezTo>
                  <a:cubicBezTo>
                    <a:pt x="27891" y="435136"/>
                    <a:pt x="19174" y="456136"/>
                    <a:pt x="8627" y="477231"/>
                  </a:cubicBezTo>
                  <a:cubicBezTo>
                    <a:pt x="11502" y="488733"/>
                    <a:pt x="5854" y="508479"/>
                    <a:pt x="17253" y="511736"/>
                  </a:cubicBezTo>
                  <a:cubicBezTo>
                    <a:pt x="34739" y="516732"/>
                    <a:pt x="69012" y="494484"/>
                    <a:pt x="69012" y="494484"/>
                  </a:cubicBezTo>
                  <a:cubicBezTo>
                    <a:pt x="66136" y="508861"/>
                    <a:pt x="65648" y="523931"/>
                    <a:pt x="60385" y="537616"/>
                  </a:cubicBezTo>
                  <a:cubicBezTo>
                    <a:pt x="51152" y="561621"/>
                    <a:pt x="37382" y="583623"/>
                    <a:pt x="25880" y="606627"/>
                  </a:cubicBezTo>
                  <a:cubicBezTo>
                    <a:pt x="20129" y="618129"/>
                    <a:pt x="11746" y="628657"/>
                    <a:pt x="8627" y="641133"/>
                  </a:cubicBezTo>
                  <a:lnTo>
                    <a:pt x="0" y="675638"/>
                  </a:lnTo>
                  <a:cubicBezTo>
                    <a:pt x="8627" y="681389"/>
                    <a:pt x="15616" y="691425"/>
                    <a:pt x="25880" y="692891"/>
                  </a:cubicBezTo>
                  <a:cubicBezTo>
                    <a:pt x="37616" y="694568"/>
                    <a:pt x="48529" y="684265"/>
                    <a:pt x="60385" y="684265"/>
                  </a:cubicBezTo>
                  <a:cubicBezTo>
                    <a:pt x="69478" y="684265"/>
                    <a:pt x="77638" y="690016"/>
                    <a:pt x="86265" y="692891"/>
                  </a:cubicBezTo>
                  <a:cubicBezTo>
                    <a:pt x="74763" y="710144"/>
                    <a:pt x="61829" y="726524"/>
                    <a:pt x="51759" y="744650"/>
                  </a:cubicBezTo>
                  <a:cubicBezTo>
                    <a:pt x="40077" y="765678"/>
                    <a:pt x="35628" y="786136"/>
                    <a:pt x="69012" y="796408"/>
                  </a:cubicBezTo>
                  <a:cubicBezTo>
                    <a:pt x="96632" y="804907"/>
                    <a:pt x="126521" y="802159"/>
                    <a:pt x="155276" y="805035"/>
                  </a:cubicBezTo>
                  <a:cubicBezTo>
                    <a:pt x="158151" y="816537"/>
                    <a:pt x="156496" y="830282"/>
                    <a:pt x="163902" y="839540"/>
                  </a:cubicBezTo>
                  <a:cubicBezTo>
                    <a:pt x="179345" y="858844"/>
                    <a:pt x="247246" y="839957"/>
                    <a:pt x="250166" y="839540"/>
                  </a:cubicBezTo>
                  <a:cubicBezTo>
                    <a:pt x="258793" y="836665"/>
                    <a:pt x="268480" y="835958"/>
                    <a:pt x="276046" y="830914"/>
                  </a:cubicBezTo>
                  <a:cubicBezTo>
                    <a:pt x="286197" y="824147"/>
                    <a:pt x="292553" y="812845"/>
                    <a:pt x="301925" y="805035"/>
                  </a:cubicBezTo>
                  <a:cubicBezTo>
                    <a:pt x="309890" y="798398"/>
                    <a:pt x="319178" y="793533"/>
                    <a:pt x="327804" y="787782"/>
                  </a:cubicBezTo>
                  <a:cubicBezTo>
                    <a:pt x="333555" y="779155"/>
                    <a:pt x="334689" y="761902"/>
                    <a:pt x="345057" y="761902"/>
                  </a:cubicBezTo>
                  <a:cubicBezTo>
                    <a:pt x="354150" y="761902"/>
                    <a:pt x="336431" y="778689"/>
                    <a:pt x="336431" y="787782"/>
                  </a:cubicBezTo>
                  <a:cubicBezTo>
                    <a:pt x="336431" y="799638"/>
                    <a:pt x="340387" y="811390"/>
                    <a:pt x="345057" y="822287"/>
                  </a:cubicBezTo>
                  <a:cubicBezTo>
                    <a:pt x="359355" y="855649"/>
                    <a:pt x="363151" y="848377"/>
                    <a:pt x="396816" y="856793"/>
                  </a:cubicBezTo>
                  <a:cubicBezTo>
                    <a:pt x="422695" y="853918"/>
                    <a:pt x="448769" y="852448"/>
                    <a:pt x="474453" y="848167"/>
                  </a:cubicBezTo>
                  <a:cubicBezTo>
                    <a:pt x="496541" y="844486"/>
                    <a:pt x="539060" y="820176"/>
                    <a:pt x="552091" y="813661"/>
                  </a:cubicBezTo>
                  <a:cubicBezTo>
                    <a:pt x="560717" y="822287"/>
                    <a:pt x="567819" y="832773"/>
                    <a:pt x="577970" y="839540"/>
                  </a:cubicBezTo>
                  <a:cubicBezTo>
                    <a:pt x="585536" y="844584"/>
                    <a:pt x="594757" y="848167"/>
                    <a:pt x="603850" y="848167"/>
                  </a:cubicBezTo>
                  <a:cubicBezTo>
                    <a:pt x="647078" y="848167"/>
                    <a:pt x="690114" y="842416"/>
                    <a:pt x="733246" y="839540"/>
                  </a:cubicBezTo>
                  <a:cubicBezTo>
                    <a:pt x="742956" y="836303"/>
                    <a:pt x="786051" y="821204"/>
                    <a:pt x="793631" y="822287"/>
                  </a:cubicBezTo>
                  <a:cubicBezTo>
                    <a:pt x="803894" y="823753"/>
                    <a:pt x="810884" y="833789"/>
                    <a:pt x="819510" y="839540"/>
                  </a:cubicBezTo>
                  <a:cubicBezTo>
                    <a:pt x="1001015" y="819374"/>
                    <a:pt x="813371" y="841649"/>
                    <a:pt x="948906" y="822287"/>
                  </a:cubicBezTo>
                  <a:cubicBezTo>
                    <a:pt x="1043152" y="808823"/>
                    <a:pt x="988537" y="821005"/>
                    <a:pt x="1052423" y="805035"/>
                  </a:cubicBezTo>
                  <a:cubicBezTo>
                    <a:pt x="1061049" y="799284"/>
                    <a:pt x="1069029" y="792419"/>
                    <a:pt x="1078302" y="787782"/>
                  </a:cubicBezTo>
                  <a:cubicBezTo>
                    <a:pt x="1086435" y="783715"/>
                    <a:pt x="1097196" y="784976"/>
                    <a:pt x="1104182" y="779155"/>
                  </a:cubicBezTo>
                  <a:cubicBezTo>
                    <a:pt x="1123379" y="763157"/>
                    <a:pt x="1136509" y="731753"/>
                    <a:pt x="1147314" y="710144"/>
                  </a:cubicBezTo>
                  <a:cubicBezTo>
                    <a:pt x="1144438" y="701518"/>
                    <a:pt x="1146820" y="680199"/>
                    <a:pt x="1138687" y="684265"/>
                  </a:cubicBezTo>
                  <a:cubicBezTo>
                    <a:pt x="1128083" y="689567"/>
                    <a:pt x="1123485" y="708906"/>
                    <a:pt x="1130061" y="718770"/>
                  </a:cubicBezTo>
                  <a:cubicBezTo>
                    <a:pt x="1135105" y="726336"/>
                    <a:pt x="1147314" y="713019"/>
                    <a:pt x="1155940" y="710144"/>
                  </a:cubicBezTo>
                  <a:cubicBezTo>
                    <a:pt x="1176068" y="690016"/>
                    <a:pt x="1199246" y="672532"/>
                    <a:pt x="1216325" y="649759"/>
                  </a:cubicBezTo>
                  <a:cubicBezTo>
                    <a:pt x="1254645" y="598665"/>
                    <a:pt x="1234229" y="627216"/>
                    <a:pt x="1276710" y="563495"/>
                  </a:cubicBezTo>
                  <a:cubicBezTo>
                    <a:pt x="1298894" y="474758"/>
                    <a:pt x="1297317" y="517957"/>
                    <a:pt x="1285336" y="434099"/>
                  </a:cubicBezTo>
                  <a:cubicBezTo>
                    <a:pt x="1235444" y="450729"/>
                    <a:pt x="1268378" y="444038"/>
                    <a:pt x="1293963" y="408219"/>
                  </a:cubicBezTo>
                  <a:cubicBezTo>
                    <a:pt x="1299248" y="400820"/>
                    <a:pt x="1299714" y="390966"/>
                    <a:pt x="1302589" y="382340"/>
                  </a:cubicBezTo>
                  <a:cubicBezTo>
                    <a:pt x="1299714" y="350710"/>
                    <a:pt x="1298455" y="318891"/>
                    <a:pt x="1293963" y="287450"/>
                  </a:cubicBezTo>
                  <a:cubicBezTo>
                    <a:pt x="1292677" y="278448"/>
                    <a:pt x="1291017" y="268671"/>
                    <a:pt x="1285336" y="261570"/>
                  </a:cubicBezTo>
                  <a:cubicBezTo>
                    <a:pt x="1278859" y="253474"/>
                    <a:pt x="1268083" y="250069"/>
                    <a:pt x="1259457" y="244318"/>
                  </a:cubicBezTo>
                  <a:lnTo>
                    <a:pt x="1224951" y="261570"/>
                  </a:lnTo>
                  <a:cubicBezTo>
                    <a:pt x="1222076" y="244317"/>
                    <a:pt x="1221856" y="226405"/>
                    <a:pt x="1216325" y="209812"/>
                  </a:cubicBezTo>
                  <a:cubicBezTo>
                    <a:pt x="1213046" y="199976"/>
                    <a:pt x="1205098" y="192369"/>
                    <a:pt x="1199072" y="183933"/>
                  </a:cubicBezTo>
                  <a:cubicBezTo>
                    <a:pt x="1190715" y="172234"/>
                    <a:pt x="1184013" y="158895"/>
                    <a:pt x="1173193" y="149427"/>
                  </a:cubicBezTo>
                  <a:cubicBezTo>
                    <a:pt x="1167386" y="144346"/>
                    <a:pt x="1107973" y="110020"/>
                    <a:pt x="1095555" y="106295"/>
                  </a:cubicBezTo>
                  <a:cubicBezTo>
                    <a:pt x="1078802" y="101269"/>
                    <a:pt x="1061050" y="100544"/>
                    <a:pt x="1043797" y="97669"/>
                  </a:cubicBezTo>
                  <a:cubicBezTo>
                    <a:pt x="1017918" y="106295"/>
                    <a:pt x="985448" y="104259"/>
                    <a:pt x="966159" y="123548"/>
                  </a:cubicBezTo>
                  <a:cubicBezTo>
                    <a:pt x="957533" y="132174"/>
                    <a:pt x="952479" y="149427"/>
                    <a:pt x="940280" y="149427"/>
                  </a:cubicBezTo>
                  <a:cubicBezTo>
                    <a:pt x="929912" y="149427"/>
                    <a:pt x="951782" y="132174"/>
                    <a:pt x="957533" y="123548"/>
                  </a:cubicBezTo>
                  <a:cubicBezTo>
                    <a:pt x="954657" y="114922"/>
                    <a:pt x="952973" y="105802"/>
                    <a:pt x="948906" y="97669"/>
                  </a:cubicBezTo>
                  <a:cubicBezTo>
                    <a:pt x="930933" y="61724"/>
                    <a:pt x="918717" y="63165"/>
                    <a:pt x="879895" y="37284"/>
                  </a:cubicBezTo>
                  <a:cubicBezTo>
                    <a:pt x="854016" y="40159"/>
                    <a:pt x="827110" y="38143"/>
                    <a:pt x="802257" y="45910"/>
                  </a:cubicBezTo>
                  <a:cubicBezTo>
                    <a:pt x="740556" y="65192"/>
                    <a:pt x="731960" y="110150"/>
                    <a:pt x="750499" y="54536"/>
                  </a:cubicBezTo>
                  <a:cubicBezTo>
                    <a:pt x="747623" y="45910"/>
                    <a:pt x="748302" y="35087"/>
                    <a:pt x="741872" y="28657"/>
                  </a:cubicBezTo>
                  <a:cubicBezTo>
                    <a:pt x="713214" y="0"/>
                    <a:pt x="690819" y="14162"/>
                    <a:pt x="655608" y="20031"/>
                  </a:cubicBezTo>
                  <a:cubicBezTo>
                    <a:pt x="641231" y="25782"/>
                    <a:pt x="626070" y="29869"/>
                    <a:pt x="612476" y="37284"/>
                  </a:cubicBezTo>
                  <a:cubicBezTo>
                    <a:pt x="594272" y="47213"/>
                    <a:pt x="560717" y="71789"/>
                    <a:pt x="560717" y="71789"/>
                  </a:cubicBezTo>
                  <a:cubicBezTo>
                    <a:pt x="552091" y="68914"/>
                    <a:pt x="541938" y="68843"/>
                    <a:pt x="534838" y="63163"/>
                  </a:cubicBezTo>
                  <a:cubicBezTo>
                    <a:pt x="479093" y="18568"/>
                    <a:pt x="556756" y="50342"/>
                    <a:pt x="491706" y="28657"/>
                  </a:cubicBezTo>
                  <a:cubicBezTo>
                    <a:pt x="430745" y="40850"/>
                    <a:pt x="462480" y="32648"/>
                    <a:pt x="396816" y="54536"/>
                  </a:cubicBezTo>
                  <a:cubicBezTo>
                    <a:pt x="364836" y="65196"/>
                    <a:pt x="357997" y="63163"/>
                    <a:pt x="345057" y="63163"/>
                  </a:cubicBezTo>
                  <a:close/>
                </a:path>
              </a:pathLst>
            </a:custGeom>
            <a:noFill/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2" name="Line 39"/>
          <p:cNvSpPr>
            <a:spLocks noChangeShapeType="1"/>
          </p:cNvSpPr>
          <p:nvPr/>
        </p:nvSpPr>
        <p:spPr bwMode="auto">
          <a:xfrm>
            <a:off x="3352800" y="3352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Line 39"/>
          <p:cNvSpPr>
            <a:spLocks noChangeShapeType="1"/>
          </p:cNvSpPr>
          <p:nvPr/>
        </p:nvSpPr>
        <p:spPr bwMode="auto">
          <a:xfrm flipV="1">
            <a:off x="5105400" y="3505200"/>
            <a:ext cx="6858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19827</TotalTime>
  <Words>1179</Words>
  <Application>Microsoft Macintosh PowerPoint</Application>
  <PresentationFormat>On-screen Show (4:3)</PresentationFormat>
  <Paragraphs>143</Paragraphs>
  <Slides>22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Visio</vt:lpstr>
      <vt:lpstr>Campus Network Design Workshop</vt:lpstr>
      <vt:lpstr>Campus Networks and Security</vt:lpstr>
      <vt:lpstr>Security is a Process</vt:lpstr>
      <vt:lpstr>Security Policy Framework</vt:lpstr>
      <vt:lpstr>Typical Acceptable Use Policy</vt:lpstr>
      <vt:lpstr>Design with Security in Mind</vt:lpstr>
      <vt:lpstr>Where to put Firewalls</vt:lpstr>
      <vt:lpstr>Firewall Placement</vt:lpstr>
      <vt:lpstr>Typical Design</vt:lpstr>
      <vt:lpstr>Security Foundation</vt:lpstr>
      <vt:lpstr>Key Network Management Tools</vt:lpstr>
      <vt:lpstr>Network Traffic Analysis</vt:lpstr>
      <vt:lpstr>Log Analysis</vt:lpstr>
      <vt:lpstr>Centralized Authentication</vt:lpstr>
      <vt:lpstr>Encryption</vt:lpstr>
      <vt:lpstr>SSL Certificates</vt:lpstr>
      <vt:lpstr>Wireless</vt:lpstr>
      <vt:lpstr>Virus Protection</vt:lpstr>
      <vt:lpstr>Responding to Incidents</vt:lpstr>
      <vt:lpstr>High Level Wrapup</vt:lpstr>
      <vt:lpstr>Resources</vt:lpstr>
      <vt:lpstr>Questions/Discussion?</vt:lpstr>
    </vt:vector>
  </TitlesOfParts>
  <Company>University of Oregon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Dale Smith</dc:creator>
  <cp:lastModifiedBy>Dale Smith</cp:lastModifiedBy>
  <cp:revision>417</cp:revision>
  <dcterms:created xsi:type="dcterms:W3CDTF">2016-03-13T05:13:33Z</dcterms:created>
  <dcterms:modified xsi:type="dcterms:W3CDTF">2016-03-13T06:52:35Z</dcterms:modified>
</cp:coreProperties>
</file>